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5" r:id="rId5"/>
    <p:sldMasterId id="214748367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Lst>
  <p:sldSz cy="5143500" cx="9144000"/>
  <p:notesSz cx="6858000" cy="9144000"/>
  <p:embeddedFontLst>
    <p:embeddedFont>
      <p:font typeface="Roboto"/>
      <p:regular r:id="rId92"/>
      <p:bold r:id="rId93"/>
      <p:italic r:id="rId94"/>
      <p:boldItalic r:id="rId95"/>
    </p:embeddedFont>
    <p:embeddedFont>
      <p:font typeface="EB Garamond SemiBold"/>
      <p:regular r:id="rId96"/>
      <p:bold r:id="rId97"/>
      <p:italic r:id="rId98"/>
      <p:boldItalic r:id="rId99"/>
    </p:embeddedFont>
    <p:embeddedFont>
      <p:font typeface="Helvetica Neue"/>
      <p:regular r:id="rId100"/>
      <p:bold r:id="rId101"/>
      <p:italic r:id="rId102"/>
      <p:boldItalic r:id="rId103"/>
    </p:embeddedFont>
    <p:embeddedFont>
      <p:font typeface="Helvetica Neue Light"/>
      <p:regular r:id="rId104"/>
      <p:bold r:id="rId105"/>
      <p:italic r:id="rId106"/>
      <p:boldItalic r:id="rId107"/>
    </p:embeddedFont>
    <p:embeddedFont>
      <p:font typeface="Nunito Black"/>
      <p:bold r:id="rId108"/>
      <p:boldItalic r:id="rId10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DED5FD7-04D3-470A-92BB-18A401EACB5B}">
  <a:tblStyle styleId="{CDED5FD7-04D3-470A-92BB-18A401EACB5B}"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DA515427-1465-4BB0-B427-527E91BCB158}"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07" Type="http://schemas.openxmlformats.org/officeDocument/2006/relationships/font" Target="fonts/HelveticaNeueLight-boldItalic.fntdata"/><Relationship Id="rId106" Type="http://schemas.openxmlformats.org/officeDocument/2006/relationships/font" Target="fonts/HelveticaNeueLight-italic.fntdata"/><Relationship Id="rId105" Type="http://schemas.openxmlformats.org/officeDocument/2006/relationships/font" Target="fonts/HelveticaNeueLight-bold.fntdata"/><Relationship Id="rId104" Type="http://schemas.openxmlformats.org/officeDocument/2006/relationships/font" Target="fonts/HelveticaNeueLight-regular.fntdata"/><Relationship Id="rId109" Type="http://schemas.openxmlformats.org/officeDocument/2006/relationships/font" Target="fonts/NunitoBlack-boldItalic.fntdata"/><Relationship Id="rId108" Type="http://schemas.openxmlformats.org/officeDocument/2006/relationships/font" Target="fonts/NunitoBlack-bold.fntdata"/><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03" Type="http://schemas.openxmlformats.org/officeDocument/2006/relationships/font" Target="fonts/HelveticaNeue-boldItalic.fntdata"/><Relationship Id="rId102" Type="http://schemas.openxmlformats.org/officeDocument/2006/relationships/font" Target="fonts/HelveticaNeue-italic.fntdata"/><Relationship Id="rId101" Type="http://schemas.openxmlformats.org/officeDocument/2006/relationships/font" Target="fonts/HelveticaNeue-bold.fntdata"/><Relationship Id="rId100" Type="http://schemas.openxmlformats.org/officeDocument/2006/relationships/font" Target="fonts/HelveticaNeue-regular.fntdata"/><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95" Type="http://schemas.openxmlformats.org/officeDocument/2006/relationships/font" Target="fonts/Roboto-boldItalic.fntdata"/><Relationship Id="rId94" Type="http://schemas.openxmlformats.org/officeDocument/2006/relationships/font" Target="fonts/Roboto-italic.fntdata"/><Relationship Id="rId97" Type="http://schemas.openxmlformats.org/officeDocument/2006/relationships/font" Target="fonts/EBGaramondSemiBold-bold.fntdata"/><Relationship Id="rId96" Type="http://schemas.openxmlformats.org/officeDocument/2006/relationships/font" Target="fonts/EBGaramondSemiBold-regular.fntdata"/><Relationship Id="rId11" Type="http://schemas.openxmlformats.org/officeDocument/2006/relationships/slide" Target="slides/slide4.xml"/><Relationship Id="rId99" Type="http://schemas.openxmlformats.org/officeDocument/2006/relationships/font" Target="fonts/EBGaramondSemiBold-boldItalic.fntdata"/><Relationship Id="rId10" Type="http://schemas.openxmlformats.org/officeDocument/2006/relationships/slide" Target="slides/slide3.xml"/><Relationship Id="rId98" Type="http://schemas.openxmlformats.org/officeDocument/2006/relationships/font" Target="fonts/EBGaramondSemiBold-italic.fntdata"/><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slide" Target="slides/slide84.xml"/><Relationship Id="rId90" Type="http://schemas.openxmlformats.org/officeDocument/2006/relationships/slide" Target="slides/slide83.xml"/><Relationship Id="rId93" Type="http://schemas.openxmlformats.org/officeDocument/2006/relationships/font" Target="fonts/Roboto-bold.fntdata"/><Relationship Id="rId92" Type="http://schemas.openxmlformats.org/officeDocument/2006/relationships/font" Target="fonts/Roboto-regular.fntdata"/><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 Id="rId84" Type="http://schemas.openxmlformats.org/officeDocument/2006/relationships/slide" Target="slides/slide77.xml"/><Relationship Id="rId83" Type="http://schemas.openxmlformats.org/officeDocument/2006/relationships/slide" Target="slides/slide76.xml"/><Relationship Id="rId86" Type="http://schemas.openxmlformats.org/officeDocument/2006/relationships/slide" Target="slides/slide79.xml"/><Relationship Id="rId85" Type="http://schemas.openxmlformats.org/officeDocument/2006/relationships/slide" Target="slides/slide78.xml"/><Relationship Id="rId88" Type="http://schemas.openxmlformats.org/officeDocument/2006/relationships/slide" Target="slides/slide81.xml"/><Relationship Id="rId87" Type="http://schemas.openxmlformats.org/officeDocument/2006/relationships/slide" Target="slides/slide80.xml"/><Relationship Id="rId89" Type="http://schemas.openxmlformats.org/officeDocument/2006/relationships/slide" Target="slides/slide82.xml"/><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58"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agr.gov/agronomi/documents/NCDACS_Waste_&amp;_Compost_Analysis_Methods.pdf" TargetMode="External"/><Relationship Id="rId3" Type="http://schemas.openxmlformats.org/officeDocument/2006/relationships/hyperlink" Target="https://docs.google.com/document/d/19cwLM-pTJempKSeSWHhAdehbM4aPIf-U2rg5HmOveN8/edit" TargetMode="Externa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xt.vt.edu/content/pubs_ext_vt_edu/en/SPES/SPES-298/SPES-298.html"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1caae133f9c_0_10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1caae133f9c_0_10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3IkJyFT</a:t>
            </a:r>
            <a:endParaRPr>
              <a:latin typeface="Times New Roman"/>
              <a:ea typeface="Times New Roman"/>
              <a:cs typeface="Times New Roman"/>
              <a:sym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0fcc059aa3_0_5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 name="Google Shape;217;g20fcc059aa3_0_5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rPr lang="en"/>
              <a:t>*But we need it to happen faster.* </a:t>
            </a:r>
            <a:endParaRPr/>
          </a:p>
          <a:p>
            <a:pPr indent="0" lvl="0" marL="0" rtl="0" algn="l">
              <a:spcBef>
                <a:spcPts val="0"/>
              </a:spcBef>
              <a:spcAft>
                <a:spcPts val="0"/>
              </a:spcAft>
              <a:buSzPts val="1100"/>
              <a:buNone/>
            </a:pPr>
            <a:r>
              <a:t/>
            </a:r>
            <a:endParaRPr/>
          </a:p>
          <a:p>
            <a:pPr indent="0" lvl="0" marL="0" rtl="0" algn="l">
              <a:spcBef>
                <a:spcPts val="0"/>
              </a:spcBef>
              <a:spcAft>
                <a:spcPts val="0"/>
              </a:spcAft>
              <a:buSzPts val="1100"/>
              <a:buNone/>
            </a:pPr>
            <a:r>
              <a:rPr lang="en"/>
              <a:t>These are some of the steps - whole supply chain involved. But what we’ll talk about today is the science to make it possible. </a:t>
            </a:r>
            <a:endParaRPr/>
          </a:p>
          <a:p>
            <a:pPr indent="0" lvl="0" marL="0" rtl="0" algn="l">
              <a:spcBef>
                <a:spcPts val="0"/>
              </a:spcBef>
              <a:spcAft>
                <a:spcPts val="0"/>
              </a:spcAft>
              <a:buSzPts val="1100"/>
              <a:buNone/>
            </a:pPr>
            <a:r>
              <a:t/>
            </a:r>
            <a:endParaRPr/>
          </a:p>
          <a:p>
            <a:pPr indent="0" lvl="0" marL="0" rtl="0" algn="l">
              <a:spcBef>
                <a:spcPts val="0"/>
              </a:spcBef>
              <a:spcAft>
                <a:spcPts val="0"/>
              </a:spcAft>
              <a:buSzPts val="1100"/>
              <a:buNone/>
            </a:pPr>
            <a:r>
              <a:rPr lang="en"/>
              <a:t>At Lithos, we speed that up by 100-1000x times, and capture carbon for 1/5 the cost of other carbon removal methods today. </a:t>
            </a:r>
            <a:endParaRPr/>
          </a:p>
          <a:p>
            <a:pPr indent="0" lvl="0" marL="0" rtl="0" algn="l">
              <a:spcBef>
                <a:spcPts val="0"/>
              </a:spcBef>
              <a:spcAft>
                <a:spcPts val="0"/>
              </a:spcAft>
              <a:buSzPts val="1100"/>
              <a:buNone/>
            </a:pPr>
            <a:r>
              <a:t/>
            </a:r>
            <a:endParaRPr/>
          </a:p>
          <a:p>
            <a:pPr indent="0" lvl="0" marL="0" rtl="0" algn="l">
              <a:spcBef>
                <a:spcPts val="0"/>
              </a:spcBef>
              <a:spcAft>
                <a:spcPts val="0"/>
              </a:spcAft>
              <a:buSzPts val="1100"/>
              <a:buNone/>
            </a:pPr>
            <a:r>
              <a:rPr lang="en"/>
              <a:t>Crushed up rock powder that has NO commercially salable value. </a:t>
            </a:r>
            <a:endParaRPr/>
          </a:p>
          <a:p>
            <a:pPr indent="0" lvl="0" marL="0" rtl="0" algn="l">
              <a:spcBef>
                <a:spcPts val="0"/>
              </a:spcBef>
              <a:spcAft>
                <a:spcPts val="0"/>
              </a:spcAft>
              <a:buSzPts val="1100"/>
              <a:buNone/>
            </a:pPr>
            <a:r>
              <a:rPr lang="en"/>
              <a:t>We apply it in fields. </a:t>
            </a:r>
            <a:endParaRPr/>
          </a:p>
          <a:p>
            <a:pPr indent="0" lvl="0" marL="0" rtl="0" algn="l">
              <a:spcBef>
                <a:spcPts val="0"/>
              </a:spcBef>
              <a:spcAft>
                <a:spcPts val="0"/>
              </a:spcAft>
              <a:buSzPts val="1100"/>
              <a:buNone/>
            </a:pPr>
            <a:r>
              <a:t/>
            </a:r>
            <a:endParaRPr/>
          </a:p>
          <a:p>
            <a:pPr indent="0" lvl="0" marL="0" rtl="0" algn="l">
              <a:spcBef>
                <a:spcPts val="0"/>
              </a:spcBef>
              <a:spcAft>
                <a:spcPts val="0"/>
              </a:spcAft>
              <a:buSzPts val="1100"/>
              <a:buNone/>
            </a:pPr>
            <a:r>
              <a:rPr lang="en"/>
              <a:t>On track to capture 2000 tons this year. </a:t>
            </a:r>
            <a:endParaRPr/>
          </a:p>
          <a:p>
            <a:pPr indent="0" lvl="0" marL="0" rtl="0" algn="l">
              <a:spcBef>
                <a:spcPts val="0"/>
              </a:spcBef>
              <a:spcAft>
                <a:spcPts val="0"/>
              </a:spcAft>
              <a:buNone/>
            </a:pPr>
            <a:r>
              <a:t/>
            </a:r>
            <a:endParaRPr/>
          </a:p>
        </p:txBody>
      </p:sp>
      <p:sp>
        <p:nvSpPr>
          <p:cNvPr id="218" name="Google Shape;218;g20fcc059aa3_0_5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1caae133f9c_0_7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g1caae133f9c_0_7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b="1" lang="en" sz="1600">
                <a:solidFill>
                  <a:srgbClr val="FF0000"/>
                </a:solidFill>
                <a:latin typeface="Helvetica Neue"/>
                <a:ea typeface="Helvetica Neue"/>
                <a:cs typeface="Helvetica Neue"/>
                <a:sym typeface="Helvetica Neue"/>
              </a:rPr>
              <a:t>Ongoing scientific research is what will make it possible. </a:t>
            </a:r>
            <a:endParaRPr b="1" sz="2000"/>
          </a:p>
          <a:p>
            <a:pPr indent="0" lvl="0" marL="0" rtl="0" algn="l">
              <a:spcBef>
                <a:spcPts val="0"/>
              </a:spcBef>
              <a:spcAft>
                <a:spcPts val="0"/>
              </a:spcAft>
              <a:buClr>
                <a:schemeClr val="dk1"/>
              </a:buClr>
              <a:buFont typeface="Arial"/>
              <a:buNone/>
            </a:pPr>
            <a:r>
              <a:t/>
            </a:r>
            <a:endParaRPr b="1" sz="1600">
              <a:solidFill>
                <a:srgbClr val="FF0000"/>
              </a:solidFill>
              <a:latin typeface="Helvetica Neue"/>
              <a:ea typeface="Helvetica Neue"/>
              <a:cs typeface="Helvetica Neue"/>
              <a:sym typeface="Helvetica Neue"/>
            </a:endParaRPr>
          </a:p>
          <a:p>
            <a:pPr indent="0" lvl="0" marL="0" rtl="0" algn="l">
              <a:spcBef>
                <a:spcPts val="0"/>
              </a:spcBef>
              <a:spcAft>
                <a:spcPts val="0"/>
              </a:spcAft>
              <a:buClr>
                <a:schemeClr val="dk1"/>
              </a:buClr>
              <a:buFont typeface="Arial"/>
              <a:buNone/>
            </a:pPr>
            <a:r>
              <a:rPr b="1" lang="en" sz="1600">
                <a:solidFill>
                  <a:srgbClr val="FF0000"/>
                </a:solidFill>
                <a:latin typeface="Helvetica Neue"/>
                <a:ea typeface="Helvetica Neue"/>
                <a:cs typeface="Helvetica Neue"/>
                <a:sym typeface="Helvetica Neue"/>
              </a:rPr>
              <a:t>Challenge 2:  </a:t>
            </a:r>
            <a:r>
              <a:rPr lang="en">
                <a:solidFill>
                  <a:schemeClr val="dk1"/>
                </a:solidFill>
              </a:rPr>
              <a:t>MRV, cradle-to-grave </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None/>
            </a:pPr>
            <a:r>
              <a:t/>
            </a:r>
            <a:endParaRPr b="1" sz="2000"/>
          </a:p>
        </p:txBody>
      </p:sp>
      <p:sp>
        <p:nvSpPr>
          <p:cNvPr id="249" name="Google Shape;249;g1caae133f9c_0_7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0fcc059aa3_0_20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20fcc059aa3_0_20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Farmers benefits slides</a:t>
            </a:r>
            <a:endParaRPr>
              <a:solidFill>
                <a:schemeClr val="dk1"/>
              </a:solidFill>
            </a:endParaRPr>
          </a:p>
          <a:p>
            <a:pPr indent="0" lvl="0" marL="0" rtl="0" algn="l">
              <a:spcBef>
                <a:spcPts val="0"/>
              </a:spcBef>
              <a:spcAft>
                <a:spcPts val="0"/>
              </a:spcAft>
              <a:buNone/>
            </a:pPr>
            <a:r>
              <a:t/>
            </a:r>
            <a:endParaRPr b="1" sz="1600">
              <a:solidFill>
                <a:srgbClr val="FF0000"/>
              </a:solidFill>
              <a:latin typeface="Helvetica Neue"/>
              <a:ea typeface="Helvetica Neue"/>
              <a:cs typeface="Helvetica Neue"/>
              <a:sym typeface="Helvetica Neue"/>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0fcc059aa3_0_20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20fcc059aa3_0_20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Farmers benefits slides</a:t>
            </a:r>
            <a:endParaRPr>
              <a:solidFill>
                <a:schemeClr val="dk1"/>
              </a:solidFill>
            </a:endParaRPr>
          </a:p>
          <a:p>
            <a:pPr indent="0" lvl="0" marL="0" rtl="0" algn="l">
              <a:spcBef>
                <a:spcPts val="0"/>
              </a:spcBef>
              <a:spcAft>
                <a:spcPts val="0"/>
              </a:spcAft>
              <a:buClr>
                <a:schemeClr val="dk1"/>
              </a:buClr>
              <a:buSzPts val="1100"/>
              <a:buFont typeface="Arial"/>
              <a:buNone/>
            </a:pPr>
            <a:r>
              <a:t/>
            </a:r>
            <a:endParaRPr b="1" sz="1600">
              <a:solidFill>
                <a:srgbClr val="FF0000"/>
              </a:solidFill>
              <a:latin typeface="Helvetica Neue"/>
              <a:ea typeface="Helvetica Neue"/>
              <a:cs typeface="Helvetica Neue"/>
              <a:sym typeface="Helvetica Neue"/>
            </a:endParaRPr>
          </a:p>
          <a:p>
            <a:pPr indent="-95250" lvl="0" marL="171450" rtl="0" algn="l">
              <a:spcBef>
                <a:spcPts val="0"/>
              </a:spcBef>
              <a:spcAft>
                <a:spcPts val="0"/>
              </a:spcAft>
              <a:buClr>
                <a:schemeClr val="dk1"/>
              </a:buClr>
              <a:buSzPts val="1200"/>
              <a:buFont typeface="Calibri"/>
              <a:buNone/>
            </a:pPr>
            <a:r>
              <a:t/>
            </a:r>
            <a:endParaRPr b="1" sz="1600">
              <a:solidFill>
                <a:srgbClr val="FF0000"/>
              </a:solidFill>
              <a:latin typeface="Helvetica Neue"/>
              <a:ea typeface="Helvetica Neue"/>
              <a:cs typeface="Helvetica Neue"/>
              <a:sym typeface="Helvetica Neue"/>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0fcc059aa3_0_13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09" name="Google Shape;309;g20fcc059aa3_0_134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b="1" lang="en" sz="1600">
                <a:latin typeface="Helvetica Neue"/>
                <a:ea typeface="Helvetica Neue"/>
                <a:cs typeface="Helvetica Neue"/>
                <a:sym typeface="Helvetica Neue"/>
              </a:rPr>
              <a:t>Title Slide (logo + name)</a:t>
            </a:r>
            <a:endParaRPr sz="1600">
              <a:latin typeface="Helvetica Neue"/>
              <a:ea typeface="Helvetica Neue"/>
              <a:cs typeface="Helvetica Neue"/>
              <a:sym typeface="Helvetica Neue"/>
            </a:endParaRPr>
          </a:p>
          <a:p>
            <a:pPr indent="0" lvl="0" marL="0" rtl="0" algn="l">
              <a:lnSpc>
                <a:spcPct val="117999"/>
              </a:lnSpc>
              <a:spcBef>
                <a:spcPts val="0"/>
              </a:spcBef>
              <a:spcAft>
                <a:spcPts val="0"/>
              </a:spcAft>
              <a:buNone/>
            </a:pPr>
            <a:r>
              <a:rPr lang="en" sz="1600">
                <a:latin typeface="Helvetica Neue"/>
                <a:ea typeface="Helvetica Neue"/>
                <a:cs typeface="Helvetica Neue"/>
                <a:sym typeface="Helvetica Neue"/>
              </a:rPr>
              <a:t>Include a short version of your 1-liner.</a:t>
            </a:r>
            <a:endParaRPr sz="1600">
              <a:latin typeface="Helvetica Neue"/>
              <a:ea typeface="Helvetica Neue"/>
              <a:cs typeface="Helvetica Neue"/>
              <a:sym typeface="Helvetica Neue"/>
            </a:endParaRPr>
          </a:p>
          <a:p>
            <a:pPr indent="0" lvl="0" marL="0" rtl="0" algn="l">
              <a:lnSpc>
                <a:spcPct val="117999"/>
              </a:lnSpc>
              <a:spcBef>
                <a:spcPts val="0"/>
              </a:spcBef>
              <a:spcAft>
                <a:spcPts val="0"/>
              </a:spcAft>
              <a:buNone/>
            </a:pPr>
            <a:r>
              <a:t/>
            </a:r>
            <a:endParaRPr sz="1600">
              <a:latin typeface="Helvetica Neue"/>
              <a:ea typeface="Helvetica Neue"/>
              <a:cs typeface="Helvetica Neue"/>
              <a:sym typeface="Helvetica Neue"/>
            </a:endParaRPr>
          </a:p>
          <a:p>
            <a:pPr indent="0" lvl="0" marL="0" rtl="0" algn="l">
              <a:lnSpc>
                <a:spcPct val="117999"/>
              </a:lnSpc>
              <a:spcBef>
                <a:spcPts val="0"/>
              </a:spcBef>
              <a:spcAft>
                <a:spcPts val="0"/>
              </a:spcAft>
              <a:buNone/>
            </a:pPr>
            <a:r>
              <a:rPr lang="en" sz="1600">
                <a:latin typeface="Helvetica Neue"/>
                <a:ea typeface="Helvetica Neue"/>
                <a:cs typeface="Helvetica Neue"/>
                <a:sym typeface="Helvetica Neue"/>
              </a:rPr>
              <a:t>Problem: sounds like farmland being replaced </a:t>
            </a:r>
            <a:endParaRPr sz="1600">
              <a:latin typeface="Helvetica Neue"/>
              <a:ea typeface="Helvetica Neue"/>
              <a:cs typeface="Helvetica Neue"/>
              <a:sym typeface="Helvetica Neue"/>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20fcc059aa3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20fcc059aa3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300"/>
              <a:t>2-3 min max </a:t>
            </a:r>
            <a:endParaRPr b="1" sz="1300"/>
          </a:p>
          <a:p>
            <a:pPr indent="0" lvl="0" marL="0" rtl="0" algn="l">
              <a:spcBef>
                <a:spcPts val="0"/>
              </a:spcBef>
              <a:spcAft>
                <a:spcPts val="0"/>
              </a:spcAft>
              <a:buNone/>
            </a:pPr>
            <a:r>
              <a:t/>
            </a:r>
            <a:endParaRPr b="1" sz="13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0fcc059aa3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20fcc059aa3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1caae133f9c_2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6" name="Google Shape;336;g1caae133f9c_2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Calibri"/>
              <a:buNone/>
            </a:pPr>
            <a:r>
              <a:rPr lang="en"/>
              <a:t>Talk track </a:t>
            </a:r>
            <a:endParaRPr/>
          </a:p>
          <a:p>
            <a:pPr indent="-95250" lvl="0" marL="171450" rtl="0" algn="l">
              <a:spcBef>
                <a:spcPts val="0"/>
              </a:spcBef>
              <a:spcAft>
                <a:spcPts val="0"/>
              </a:spcAft>
              <a:buNone/>
            </a:pPr>
            <a:r>
              <a:rPr lang="en">
                <a:solidFill>
                  <a:schemeClr val="dk1"/>
                </a:solidFill>
              </a:rPr>
              <a:t>Talk track </a:t>
            </a:r>
            <a:endParaRPr>
              <a:solidFill>
                <a:schemeClr val="dk1"/>
              </a:solidFill>
            </a:endParaRPr>
          </a:p>
          <a:p>
            <a:pPr indent="-298450" lvl="0" marL="457200" rtl="0" algn="l">
              <a:spcBef>
                <a:spcPts val="0"/>
              </a:spcBef>
              <a:spcAft>
                <a:spcPts val="0"/>
              </a:spcAft>
              <a:buClr>
                <a:srgbClr val="564C46"/>
              </a:buClr>
              <a:buSzPts val="1100"/>
              <a:buChar char="-"/>
            </a:pPr>
            <a:r>
              <a:rPr lang="en" sz="1350">
                <a:solidFill>
                  <a:srgbClr val="564C46"/>
                </a:solidFill>
                <a:highlight>
                  <a:srgbClr val="FFFFFF"/>
                </a:highlight>
              </a:rPr>
              <a:t>Lime decreases soil acidity by changing some of the soil hydrogen ions into water and carbon dioxide. </a:t>
            </a:r>
            <a:endParaRPr sz="1350">
              <a:solidFill>
                <a:srgbClr val="564C46"/>
              </a:solidFill>
              <a:highlight>
                <a:srgbClr val="FFFFFF"/>
              </a:highlight>
            </a:endParaRPr>
          </a:p>
          <a:p>
            <a:pPr indent="-298450" lvl="1" marL="914400" rtl="0" algn="l">
              <a:spcBef>
                <a:spcPts val="0"/>
              </a:spcBef>
              <a:spcAft>
                <a:spcPts val="0"/>
              </a:spcAft>
              <a:buClr>
                <a:srgbClr val="564C46"/>
              </a:buClr>
              <a:buSzPts val="1100"/>
              <a:buChar char="-"/>
            </a:pPr>
            <a:r>
              <a:rPr lang="en" sz="1350">
                <a:solidFill>
                  <a:srgbClr val="564C46"/>
                </a:solidFill>
                <a:highlight>
                  <a:srgbClr val="FFFFFF"/>
                </a:highlight>
              </a:rPr>
              <a:t>In the reverse process, basic cations (Ca</a:t>
            </a:r>
            <a:r>
              <a:rPr baseline="30000" lang="en">
                <a:solidFill>
                  <a:srgbClr val="564C46"/>
                </a:solidFill>
                <a:highlight>
                  <a:srgbClr val="FFFFFF"/>
                </a:highlight>
              </a:rPr>
              <a:t>2+</a:t>
            </a:r>
            <a:r>
              <a:rPr lang="en" sz="1350">
                <a:solidFill>
                  <a:srgbClr val="564C46"/>
                </a:solidFill>
                <a:highlight>
                  <a:srgbClr val="FFFFFF"/>
                </a:highlight>
              </a:rPr>
              <a:t>, Mg</a:t>
            </a:r>
            <a:r>
              <a:rPr baseline="30000" lang="en">
                <a:solidFill>
                  <a:srgbClr val="564C46"/>
                </a:solidFill>
                <a:highlight>
                  <a:srgbClr val="FFFFFF"/>
                </a:highlight>
              </a:rPr>
              <a:t>2+</a:t>
            </a:r>
            <a:r>
              <a:rPr lang="en" sz="1350">
                <a:solidFill>
                  <a:srgbClr val="564C46"/>
                </a:solidFill>
                <a:highlight>
                  <a:srgbClr val="FFFFFF"/>
                </a:highlight>
              </a:rPr>
              <a:t>, K</a:t>
            </a:r>
            <a:r>
              <a:rPr baseline="30000" lang="en">
                <a:solidFill>
                  <a:srgbClr val="564C46"/>
                </a:solidFill>
                <a:highlight>
                  <a:srgbClr val="FFFFFF"/>
                </a:highlight>
              </a:rPr>
              <a:t>+</a:t>
            </a:r>
            <a:r>
              <a:rPr lang="en" sz="1350">
                <a:solidFill>
                  <a:srgbClr val="564C46"/>
                </a:solidFill>
                <a:highlight>
                  <a:srgbClr val="FFFFFF"/>
                </a:highlight>
              </a:rPr>
              <a:t>) are lost through crop uptake or leaching from rainfall/irrigation and replaced by H</a:t>
            </a:r>
            <a:r>
              <a:rPr baseline="30000" lang="en">
                <a:solidFill>
                  <a:srgbClr val="564C46"/>
                </a:solidFill>
                <a:highlight>
                  <a:srgbClr val="FFFFFF"/>
                </a:highlight>
              </a:rPr>
              <a:t>+</a:t>
            </a:r>
            <a:r>
              <a:rPr lang="en" sz="1350">
                <a:solidFill>
                  <a:srgbClr val="564C46"/>
                </a:solidFill>
                <a:highlight>
                  <a:srgbClr val="FFFFFF"/>
                </a:highlight>
              </a:rPr>
              <a:t>.</a:t>
            </a:r>
            <a:endParaRPr sz="1350">
              <a:solidFill>
                <a:srgbClr val="564C46"/>
              </a:solidFill>
              <a:highlight>
                <a:srgbClr val="FFFFFF"/>
              </a:highlight>
            </a:endParaRPr>
          </a:p>
          <a:p>
            <a:pPr indent="-95250" lvl="0" marL="171450" rtl="0" algn="l">
              <a:spcBef>
                <a:spcPts val="0"/>
              </a:spcBef>
              <a:spcAft>
                <a:spcPts val="0"/>
              </a:spcAft>
              <a:buNone/>
            </a:pPr>
            <a:r>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Detail, in Midwest, open to going higher like 7.0 because it was not affordable for them in the past to go above that </a:t>
            </a:r>
            <a:endParaRPr>
              <a:solidFill>
                <a:schemeClr val="dk1"/>
              </a:solidFill>
            </a:endParaRPr>
          </a:p>
          <a:p>
            <a:pPr indent="-314325" lvl="0" marL="457200" rtl="0" algn="l">
              <a:spcBef>
                <a:spcPts val="0"/>
              </a:spcBef>
              <a:spcAft>
                <a:spcPts val="0"/>
              </a:spcAft>
              <a:buClr>
                <a:srgbClr val="564C46"/>
              </a:buClr>
              <a:buSzPts val="1350"/>
              <a:buChar char="-"/>
            </a:pPr>
            <a:r>
              <a:t/>
            </a:r>
            <a:endParaRPr sz="1350">
              <a:solidFill>
                <a:srgbClr val="564C46"/>
              </a:solidFill>
              <a:highlight>
                <a:srgbClr val="FFFFFF"/>
              </a:highlight>
            </a:endParaRPr>
          </a:p>
          <a:p>
            <a:pPr indent="-298450" lvl="0" marL="457200" rtl="0" algn="l">
              <a:spcBef>
                <a:spcPts val="0"/>
              </a:spcBef>
              <a:spcAft>
                <a:spcPts val="0"/>
              </a:spcAft>
              <a:buSzPts val="1100"/>
              <a:buChar char="-"/>
            </a:pPr>
            <a:r>
              <a:rPr lang="en"/>
              <a:t>Detail, in Midwest, open to going higher like 7.0 because it was not affordable for them in the past to go above that </a:t>
            </a:r>
            <a:endParaRPr/>
          </a:p>
          <a:p>
            <a:pPr indent="-298450" lvl="0" marL="457200" rtl="0" algn="l">
              <a:spcBef>
                <a:spcPts val="0"/>
              </a:spcBef>
              <a:spcAft>
                <a:spcPts val="0"/>
              </a:spcAft>
              <a:buSzPts val="1100"/>
              <a:buChar char="-"/>
            </a:pPr>
            <a:r>
              <a:rPr lang="en"/>
              <a:t>Avoid alkaline soils as well - iron deficiency, zinc, and manganese deficiency, or phosphate tied up with Ca and Mg </a:t>
            </a:r>
            <a:endParaRPr/>
          </a:p>
        </p:txBody>
      </p:sp>
      <p:sp>
        <p:nvSpPr>
          <p:cNvPr id="337" name="Google Shape;337;g1caae133f9c_2_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20fcc059aa3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0" name="Google Shape;350;g20fcc059aa3_0_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spcBef>
                <a:spcPts val="0"/>
              </a:spcBef>
              <a:spcAft>
                <a:spcPts val="0"/>
              </a:spcAft>
              <a:buSzPts val="1100"/>
              <a:buChar char="-"/>
            </a:pPr>
            <a:r>
              <a:t/>
            </a:r>
            <a:endParaRPr/>
          </a:p>
        </p:txBody>
      </p:sp>
      <p:sp>
        <p:nvSpPr>
          <p:cNvPr id="351" name="Google Shape;351;g20fcc059aa3_0_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20fcc059aa3_0_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5" name="Google Shape;365;g20fcc059aa3_0_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Calibri"/>
              <a:buNone/>
            </a:pPr>
            <a:r>
              <a:rPr lang="en"/>
              <a:t>Talk track </a:t>
            </a:r>
            <a:endParaRPr/>
          </a:p>
          <a:p>
            <a:pPr indent="-298450" lvl="0" marL="457200" rtl="0" algn="l">
              <a:spcBef>
                <a:spcPts val="0"/>
              </a:spcBef>
              <a:spcAft>
                <a:spcPts val="0"/>
              </a:spcAft>
              <a:buSzPts val="1100"/>
              <a:buChar char="-"/>
            </a:pPr>
            <a:r>
              <a:rPr lang="en"/>
              <a:t>Detail, in Midwest, open to going higher like 7.0 because it was not affordable for them in the past to go above that </a:t>
            </a:r>
            <a:endParaRPr/>
          </a:p>
          <a:p>
            <a:pPr indent="-298450" lvl="0" marL="457200" rtl="0" algn="l">
              <a:spcBef>
                <a:spcPts val="0"/>
              </a:spcBef>
              <a:spcAft>
                <a:spcPts val="0"/>
              </a:spcAft>
              <a:buSzPts val="1100"/>
              <a:buChar char="-"/>
            </a:pPr>
            <a:r>
              <a:rPr lang="en"/>
              <a:t>Economical </a:t>
            </a:r>
            <a:endParaRPr/>
          </a:p>
        </p:txBody>
      </p:sp>
      <p:sp>
        <p:nvSpPr>
          <p:cNvPr id="366" name="Google Shape;366;g20fcc059aa3_0_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1caae133f9c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 name="Google Shape;127;g1caae133f9c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
                <a:solidFill>
                  <a:schemeClr val="dk1"/>
                </a:solidFill>
              </a:rPr>
              <a:t>Alt Title slides</a:t>
            </a:r>
            <a:endParaRPr>
              <a:solidFill>
                <a:schemeClr val="dk1"/>
              </a:solidFill>
            </a:endParaRPr>
          </a:p>
          <a:p>
            <a:pPr indent="0" lvl="0" marL="0" rtl="0" algn="l">
              <a:spcBef>
                <a:spcPts val="0"/>
              </a:spcBef>
              <a:spcAft>
                <a:spcPts val="0"/>
              </a:spcAft>
              <a:buNone/>
            </a:pPr>
            <a:r>
              <a:t/>
            </a:r>
            <a:endParaRPr/>
          </a:p>
        </p:txBody>
      </p:sp>
      <p:sp>
        <p:nvSpPr>
          <p:cNvPr id="128" name="Google Shape;128;g1caae133f9c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20fcc059aa3_0_21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1" name="Google Shape;381;g20fcc059aa3_0_21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Calibri"/>
              <a:buNone/>
            </a:pPr>
            <a:r>
              <a:rPr lang="en"/>
              <a:t>Talk track </a:t>
            </a:r>
            <a:endParaRPr/>
          </a:p>
          <a:p>
            <a:pPr indent="-298450" lvl="0" marL="457200" rtl="0" algn="l">
              <a:spcBef>
                <a:spcPts val="0"/>
              </a:spcBef>
              <a:spcAft>
                <a:spcPts val="0"/>
              </a:spcAft>
              <a:buSzPts val="1100"/>
              <a:buChar char="-"/>
            </a:pPr>
            <a:r>
              <a:rPr lang="en"/>
              <a:t>Detail, in Midwest, open to going higher like 7.0 because it was not affordable for them in the past to go above that </a:t>
            </a:r>
            <a:endParaRPr/>
          </a:p>
          <a:p>
            <a:pPr indent="-298450" lvl="0" marL="457200" rtl="0" algn="l">
              <a:spcBef>
                <a:spcPts val="0"/>
              </a:spcBef>
              <a:spcAft>
                <a:spcPts val="0"/>
              </a:spcAft>
              <a:buSzPts val="1100"/>
              <a:buChar char="-"/>
            </a:pPr>
            <a:r>
              <a:rPr lang="en"/>
              <a:t>Economical </a:t>
            </a:r>
            <a:endParaRPr/>
          </a:p>
        </p:txBody>
      </p:sp>
      <p:sp>
        <p:nvSpPr>
          <p:cNvPr id="382" name="Google Shape;382;g20fcc059aa3_0_21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20fcc059aa3_0_13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98" name="Google Shape;398;g20fcc059aa3_0_133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t/>
            </a:r>
            <a:endParaRPr sz="1600">
              <a:latin typeface="Helvetica Neue"/>
              <a:ea typeface="Helvetica Neue"/>
              <a:cs typeface="Helvetica Neue"/>
              <a:sym typeface="Helvetica Neue"/>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20fcc059aa3_0_6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3" name="Google Shape;403;g20fcc059aa3_0_6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spcBef>
                <a:spcPts val="0"/>
              </a:spcBef>
              <a:spcAft>
                <a:spcPts val="0"/>
              </a:spcAft>
              <a:buClr>
                <a:schemeClr val="dk1"/>
              </a:buClr>
              <a:buSzPts val="1100"/>
              <a:buChar char="-"/>
            </a:pPr>
            <a:r>
              <a:rPr lang="en">
                <a:solidFill>
                  <a:schemeClr val="dk1"/>
                </a:solidFill>
              </a:rPr>
              <a:t>Midwestern ones </a:t>
            </a:r>
            <a:endParaRPr>
              <a:solidFill>
                <a:schemeClr val="dk1"/>
              </a:solidFill>
            </a:endParaRPr>
          </a:p>
          <a:p>
            <a:pPr indent="-95250" lvl="0" marL="171450" rtl="0" algn="l">
              <a:spcBef>
                <a:spcPts val="0"/>
              </a:spcBef>
              <a:spcAft>
                <a:spcPts val="0"/>
              </a:spcAft>
              <a:buClr>
                <a:schemeClr val="dk1"/>
              </a:buClr>
              <a:buSzPts val="1200"/>
              <a:buFont typeface="Calibri"/>
              <a:buNone/>
            </a:pPr>
            <a:r>
              <a:t/>
            </a:r>
            <a:endParaRPr/>
          </a:p>
        </p:txBody>
      </p:sp>
      <p:sp>
        <p:nvSpPr>
          <p:cNvPr id="404" name="Google Shape;404;g20fcc059aa3_0_6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20fcc059aa3_0_2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6" name="Google Shape;416;g20fcc059aa3_0_21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spcBef>
                <a:spcPts val="0"/>
              </a:spcBef>
              <a:spcAft>
                <a:spcPts val="0"/>
              </a:spcAft>
              <a:buClr>
                <a:schemeClr val="dk1"/>
              </a:buClr>
              <a:buSzPts val="1100"/>
              <a:buChar char="-"/>
            </a:pPr>
            <a:r>
              <a:rPr lang="en">
                <a:solidFill>
                  <a:schemeClr val="dk1"/>
                </a:solidFill>
              </a:rPr>
              <a:t>Midwestern ones </a:t>
            </a:r>
            <a:endParaRPr>
              <a:solidFill>
                <a:schemeClr val="dk1"/>
              </a:solidFill>
            </a:endParaRPr>
          </a:p>
          <a:p>
            <a:pPr indent="-95250" lvl="0" marL="171450" rtl="0" algn="l">
              <a:spcBef>
                <a:spcPts val="0"/>
              </a:spcBef>
              <a:spcAft>
                <a:spcPts val="0"/>
              </a:spcAft>
              <a:buClr>
                <a:schemeClr val="dk1"/>
              </a:buClr>
              <a:buSzPts val="1200"/>
              <a:buFont typeface="Calibri"/>
              <a:buNone/>
            </a:pPr>
            <a:r>
              <a:t/>
            </a:r>
            <a:endParaRPr/>
          </a:p>
        </p:txBody>
      </p:sp>
      <p:sp>
        <p:nvSpPr>
          <p:cNvPr id="417" name="Google Shape;417;g20fcc059aa3_0_21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20fcc059aa3_0_15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1" name="Google Shape;431;g20fcc059aa3_0_15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spcBef>
                <a:spcPts val="0"/>
              </a:spcBef>
              <a:spcAft>
                <a:spcPts val="0"/>
              </a:spcAft>
              <a:buClr>
                <a:schemeClr val="dk1"/>
              </a:buClr>
              <a:buSzPts val="1100"/>
              <a:buChar char="-"/>
            </a:pPr>
            <a:r>
              <a:rPr lang="en">
                <a:solidFill>
                  <a:schemeClr val="dk1"/>
                </a:solidFill>
              </a:rPr>
              <a:t>Midwestern ones </a:t>
            </a:r>
            <a:endParaRPr>
              <a:solidFill>
                <a:schemeClr val="dk1"/>
              </a:solidFill>
            </a:endParaRPr>
          </a:p>
          <a:p>
            <a:pPr indent="-95250" lvl="0" marL="171450" rtl="0" algn="l">
              <a:spcBef>
                <a:spcPts val="0"/>
              </a:spcBef>
              <a:spcAft>
                <a:spcPts val="0"/>
              </a:spcAft>
              <a:buClr>
                <a:schemeClr val="dk1"/>
              </a:buClr>
              <a:buSzPts val="1200"/>
              <a:buFont typeface="Calibri"/>
              <a:buNone/>
            </a:pPr>
            <a:r>
              <a:t/>
            </a:r>
            <a:endParaRPr/>
          </a:p>
        </p:txBody>
      </p:sp>
      <p:sp>
        <p:nvSpPr>
          <p:cNvPr id="432" name="Google Shape;432;g20fcc059aa3_0_15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20fcc059aa3_0_15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5" name="Google Shape;445;g20fcc059aa3_0_15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spcBef>
                <a:spcPts val="0"/>
              </a:spcBef>
              <a:spcAft>
                <a:spcPts val="0"/>
              </a:spcAft>
              <a:buClr>
                <a:schemeClr val="dk1"/>
              </a:buClr>
              <a:buSzPts val="1100"/>
              <a:buChar char="-"/>
            </a:pPr>
            <a:r>
              <a:rPr lang="en">
                <a:solidFill>
                  <a:schemeClr val="dk1"/>
                </a:solidFill>
              </a:rPr>
              <a:t>Midwestern ones </a:t>
            </a:r>
            <a:endParaRPr>
              <a:solidFill>
                <a:schemeClr val="dk1"/>
              </a:solidFill>
            </a:endParaRPr>
          </a:p>
          <a:p>
            <a:pPr indent="-95250" lvl="0" marL="171450" rtl="0" algn="l">
              <a:spcBef>
                <a:spcPts val="0"/>
              </a:spcBef>
              <a:spcAft>
                <a:spcPts val="0"/>
              </a:spcAft>
              <a:buClr>
                <a:schemeClr val="dk1"/>
              </a:buClr>
              <a:buSzPts val="1200"/>
              <a:buFont typeface="Calibri"/>
              <a:buNone/>
            </a:pPr>
            <a:r>
              <a:t/>
            </a:r>
            <a:endParaRPr/>
          </a:p>
        </p:txBody>
      </p:sp>
      <p:sp>
        <p:nvSpPr>
          <p:cNvPr id="446" name="Google Shape;446;g20fcc059aa3_0_15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20fcc059aa3_0_1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9" name="Google Shape;459;g20fcc059aa3_0_1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spcBef>
                <a:spcPts val="0"/>
              </a:spcBef>
              <a:spcAft>
                <a:spcPts val="0"/>
              </a:spcAft>
              <a:buClr>
                <a:schemeClr val="dk1"/>
              </a:buClr>
              <a:buSzPts val="1100"/>
              <a:buChar char="-"/>
            </a:pPr>
            <a:r>
              <a:rPr lang="en">
                <a:solidFill>
                  <a:schemeClr val="dk1"/>
                </a:solidFill>
              </a:rPr>
              <a:t>Yield benefits seen sometimes and not seen others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Need more research in VA/NC</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Replacing limestone + additional carbon revenue </a:t>
            </a:r>
            <a:endParaRPr>
              <a:solidFill>
                <a:schemeClr val="dk1"/>
              </a:solidFill>
            </a:endParaRPr>
          </a:p>
          <a:p>
            <a:pPr indent="-95250" lvl="0" marL="171450" rtl="0" algn="l">
              <a:spcBef>
                <a:spcPts val="0"/>
              </a:spcBef>
              <a:spcAft>
                <a:spcPts val="0"/>
              </a:spcAft>
              <a:buClr>
                <a:schemeClr val="dk1"/>
              </a:buClr>
              <a:buSzPts val="1200"/>
              <a:buFont typeface="Calibri"/>
              <a:buNone/>
            </a:pPr>
            <a:r>
              <a:t/>
            </a:r>
            <a:endParaRPr/>
          </a:p>
        </p:txBody>
      </p:sp>
      <p:sp>
        <p:nvSpPr>
          <p:cNvPr id="460" name="Google Shape;460;g20fcc059aa3_0_1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20fcc059aa3_0_2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4" name="Google Shape;474;g20fcc059aa3_0_21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spcBef>
                <a:spcPts val="0"/>
              </a:spcBef>
              <a:spcAft>
                <a:spcPts val="0"/>
              </a:spcAft>
              <a:buClr>
                <a:schemeClr val="dk1"/>
              </a:buClr>
              <a:buSzPts val="1100"/>
              <a:buChar char="-"/>
            </a:pPr>
            <a:r>
              <a:rPr lang="en">
                <a:solidFill>
                  <a:schemeClr val="dk1"/>
                </a:solidFill>
              </a:rPr>
              <a:t>Yield benefits seen sometimes and not seen others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Need more research in VA/NC</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Replacing limestone + additional carbon revenue </a:t>
            </a:r>
            <a:endParaRPr>
              <a:solidFill>
                <a:schemeClr val="dk1"/>
              </a:solidFill>
            </a:endParaRPr>
          </a:p>
          <a:p>
            <a:pPr indent="-95250" lvl="0" marL="171450" rtl="0" algn="l">
              <a:spcBef>
                <a:spcPts val="0"/>
              </a:spcBef>
              <a:spcAft>
                <a:spcPts val="0"/>
              </a:spcAft>
              <a:buClr>
                <a:schemeClr val="dk1"/>
              </a:buClr>
              <a:buSzPts val="1200"/>
              <a:buFont typeface="Calibri"/>
              <a:buNone/>
            </a:pPr>
            <a:r>
              <a:t/>
            </a:r>
            <a:endParaRPr/>
          </a:p>
        </p:txBody>
      </p:sp>
      <p:sp>
        <p:nvSpPr>
          <p:cNvPr id="475" name="Google Shape;475;g20fcc059aa3_0_21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20fcc059aa3_0_20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8" name="Google Shape;488;g20fcc059aa3_0_20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76200" rtl="0" algn="l">
              <a:spcBef>
                <a:spcPts val="0"/>
              </a:spcBef>
              <a:spcAft>
                <a:spcPts val="0"/>
              </a:spcAft>
              <a:buClr>
                <a:schemeClr val="dk1"/>
              </a:buClr>
              <a:buSzPts val="1200"/>
              <a:buFont typeface="Calibri"/>
              <a:buNone/>
            </a:pPr>
            <a:r>
              <a:rPr lang="en"/>
              <a:t>***** @Lily </a:t>
            </a:r>
            <a:endParaRPr/>
          </a:p>
          <a:p>
            <a:pPr indent="-298450" lvl="0" marL="457200" rtl="0" algn="l">
              <a:spcBef>
                <a:spcPts val="0"/>
              </a:spcBef>
              <a:spcAft>
                <a:spcPts val="0"/>
              </a:spcAft>
              <a:buSzPts val="1100"/>
              <a:buChar char="-"/>
            </a:pPr>
            <a:r>
              <a:rPr lang="en"/>
              <a:t>CEC primarily driven by clay minerals and SOM</a:t>
            </a:r>
            <a:endParaRPr/>
          </a:p>
          <a:p>
            <a:pPr indent="-298450" lvl="0" marL="457200" rtl="0" algn="l">
              <a:spcBef>
                <a:spcPts val="0"/>
              </a:spcBef>
              <a:spcAft>
                <a:spcPts val="0"/>
              </a:spcAft>
              <a:buSzPts val="1100"/>
              <a:buChar char="-"/>
            </a:pPr>
            <a:r>
              <a:rPr lang="en"/>
              <a:t>Despite a potential decrease in SOM, the decrease in CEC was mitigated by increased basalt application rate</a:t>
            </a:r>
            <a:endParaRPr/>
          </a:p>
          <a:p>
            <a:pPr indent="-298450" lvl="0" marL="457200" rtl="0" algn="l">
              <a:spcBef>
                <a:spcPts val="0"/>
              </a:spcBef>
              <a:spcAft>
                <a:spcPts val="0"/>
              </a:spcAft>
              <a:buSzPts val="1100"/>
              <a:buChar char="-"/>
            </a:pPr>
            <a:r>
              <a:rPr lang="en"/>
              <a:t>Change in CEC was driven by decreased calcium loss with increasing basalt application rates</a:t>
            </a:r>
            <a:endParaRPr/>
          </a:p>
          <a:p>
            <a:pPr indent="0" lvl="0" marL="76200" rtl="0" algn="l">
              <a:spcBef>
                <a:spcPts val="0"/>
              </a:spcBef>
              <a:spcAft>
                <a:spcPts val="0"/>
              </a:spcAft>
              <a:buClr>
                <a:schemeClr val="dk1"/>
              </a:buClr>
              <a:buSzPts val="1200"/>
              <a:buFont typeface="Calibri"/>
              <a:buNone/>
            </a:pPr>
            <a:r>
              <a:t/>
            </a:r>
            <a:endParaRPr/>
          </a:p>
          <a:p>
            <a:pPr indent="0" lvl="0" marL="76200" rtl="0" algn="l">
              <a:spcBef>
                <a:spcPts val="0"/>
              </a:spcBef>
              <a:spcAft>
                <a:spcPts val="0"/>
              </a:spcAft>
              <a:buClr>
                <a:schemeClr val="dk1"/>
              </a:buClr>
              <a:buSzPts val="1200"/>
              <a:buFont typeface="Calibri"/>
              <a:buNone/>
            </a:pPr>
            <a:r>
              <a:rPr lang="en"/>
              <a:t>Approximate ranges in case anyone asks:</a:t>
            </a:r>
            <a:endParaRPr/>
          </a:p>
          <a:p>
            <a:pPr indent="-298450" lvl="0" marL="457200" rtl="0" algn="l">
              <a:spcBef>
                <a:spcPts val="0"/>
              </a:spcBef>
              <a:spcAft>
                <a:spcPts val="0"/>
              </a:spcAft>
              <a:buSzPts val="1100"/>
              <a:buChar char="-"/>
            </a:pPr>
            <a:r>
              <a:rPr lang="en"/>
              <a:t>CECs 12-14 meq/100 g</a:t>
            </a:r>
            <a:endParaRPr/>
          </a:p>
          <a:p>
            <a:pPr indent="-298450" lvl="0" marL="457200" rtl="0" algn="l">
              <a:spcBef>
                <a:spcPts val="0"/>
              </a:spcBef>
              <a:spcAft>
                <a:spcPts val="0"/>
              </a:spcAft>
              <a:buSzPts val="1100"/>
              <a:buChar char="-"/>
            </a:pPr>
            <a:r>
              <a:rPr lang="en"/>
              <a:t>K - 200-250 ppm</a:t>
            </a:r>
            <a:endParaRPr/>
          </a:p>
          <a:p>
            <a:pPr indent="-298450" lvl="0" marL="457200" rtl="0" algn="l">
              <a:spcBef>
                <a:spcPts val="0"/>
              </a:spcBef>
              <a:spcAft>
                <a:spcPts val="0"/>
              </a:spcAft>
              <a:buSzPts val="1100"/>
              <a:buChar char="-"/>
            </a:pPr>
            <a:r>
              <a:rPr lang="en"/>
              <a:t>Mg - 240-260 ppm</a:t>
            </a:r>
            <a:endParaRPr/>
          </a:p>
          <a:p>
            <a:pPr indent="-298450" lvl="0" marL="457200" rtl="0" algn="l">
              <a:spcBef>
                <a:spcPts val="0"/>
              </a:spcBef>
              <a:spcAft>
                <a:spcPts val="0"/>
              </a:spcAft>
              <a:buSzPts val="1100"/>
              <a:buChar char="-"/>
            </a:pPr>
            <a:r>
              <a:rPr lang="en"/>
              <a:t>Ca - 1900-2400 ppm</a:t>
            </a:r>
            <a:endParaRPr/>
          </a:p>
          <a:p>
            <a:pPr indent="0" lvl="0" marL="76200" rtl="0" algn="l">
              <a:spcBef>
                <a:spcPts val="0"/>
              </a:spcBef>
              <a:spcAft>
                <a:spcPts val="0"/>
              </a:spcAft>
              <a:buClr>
                <a:schemeClr val="dk1"/>
              </a:buClr>
              <a:buSzPts val="1200"/>
              <a:buFont typeface="Calibri"/>
              <a:buNone/>
            </a:pPr>
            <a:r>
              <a:t/>
            </a:r>
            <a:endParaRPr/>
          </a:p>
          <a:p>
            <a:pPr indent="0" lvl="0" marL="76200" rtl="0" algn="l">
              <a:spcBef>
                <a:spcPts val="0"/>
              </a:spcBef>
              <a:spcAft>
                <a:spcPts val="0"/>
              </a:spcAft>
              <a:buClr>
                <a:schemeClr val="dk1"/>
              </a:buClr>
              <a:buSzPts val="1200"/>
              <a:buFont typeface="Calibri"/>
              <a:buNone/>
            </a:pPr>
            <a:r>
              <a:rPr lang="en"/>
              <a:t>Hey smart scientists help us research this?! </a:t>
            </a:r>
            <a:endParaRPr/>
          </a:p>
        </p:txBody>
      </p:sp>
      <p:sp>
        <p:nvSpPr>
          <p:cNvPr id="489" name="Google Shape;489;g20fcc059aa3_0_20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20fcc059aa3_0_18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20fcc059aa3_0_18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1caae133f9c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 name="Google Shape;135;g1caae133f9c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
                <a:solidFill>
                  <a:schemeClr val="dk1"/>
                </a:solidFill>
              </a:rPr>
              <a:t>Alt Title slides</a:t>
            </a:r>
            <a:endParaRPr>
              <a:solidFill>
                <a:schemeClr val="dk1"/>
              </a:solidFill>
            </a:endParaRPr>
          </a:p>
          <a:p>
            <a:pPr indent="0" lvl="0" marL="0" rtl="0" algn="l">
              <a:spcBef>
                <a:spcPts val="0"/>
              </a:spcBef>
              <a:spcAft>
                <a:spcPts val="0"/>
              </a:spcAft>
              <a:buNone/>
            </a:pPr>
            <a:r>
              <a:t/>
            </a:r>
            <a:endParaRPr/>
          </a:p>
        </p:txBody>
      </p:sp>
      <p:sp>
        <p:nvSpPr>
          <p:cNvPr id="136" name="Google Shape;136;g1caae133f9c_0_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20fcc059aa3_0_19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20fcc059aa3_0_19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20fcc059aa3_0_19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20fcc059aa3_0_19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20fcc059aa3_0_19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20fcc059aa3_0_19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20fcc059aa3_0_18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20fcc059aa3_0_18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595959"/>
              </a:buClr>
              <a:buSzPts val="1800"/>
              <a:buFont typeface="Helvetica Neue Light"/>
              <a:buChar char="-"/>
            </a:pPr>
            <a:r>
              <a:rPr lang="en" sz="1800">
                <a:solidFill>
                  <a:srgbClr val="595959"/>
                </a:solidFill>
                <a:latin typeface="Helvetica Neue Light"/>
                <a:ea typeface="Helvetica Neue Light"/>
                <a:cs typeface="Helvetica Neue Light"/>
                <a:sym typeface="Helvetica Neue Light"/>
              </a:rPr>
              <a:t>More Si in plant means the pests cannot get sufficient nutrients/water and basically… get stomach aches (!!; flies), higher mortality, larvae die.  </a:t>
            </a:r>
            <a:endParaRPr sz="1800">
              <a:solidFill>
                <a:srgbClr val="595959"/>
              </a:solidFill>
              <a:latin typeface="Helvetica Neue Light"/>
              <a:ea typeface="Helvetica Neue Light"/>
              <a:cs typeface="Helvetica Neue Light"/>
              <a:sym typeface="Helvetica Neue Light"/>
            </a:endParaRPr>
          </a:p>
          <a:p>
            <a:pPr indent="-342900" lvl="0" marL="457200" rtl="0" algn="l">
              <a:lnSpc>
                <a:spcPct val="115000"/>
              </a:lnSpc>
              <a:spcBef>
                <a:spcPts val="0"/>
              </a:spcBef>
              <a:spcAft>
                <a:spcPts val="0"/>
              </a:spcAft>
              <a:buClr>
                <a:srgbClr val="595959"/>
              </a:buClr>
              <a:buSzPts val="1800"/>
              <a:buFont typeface="Helvetica Neue Light"/>
              <a:buChar char="-"/>
            </a:pPr>
            <a:r>
              <a:rPr lang="en" sz="1800">
                <a:solidFill>
                  <a:srgbClr val="595959"/>
                </a:solidFill>
                <a:latin typeface="Helvetica Neue Light"/>
                <a:ea typeface="Helvetica Neue Light"/>
                <a:cs typeface="Helvetica Neue Light"/>
                <a:sym typeface="Helvetica Neue Light"/>
              </a:rPr>
              <a:t>PESTS </a:t>
            </a:r>
            <a:endParaRPr sz="1800">
              <a:solidFill>
                <a:srgbClr val="595959"/>
              </a:solidFill>
              <a:latin typeface="Helvetica Neue Light"/>
              <a:ea typeface="Helvetica Neue Light"/>
              <a:cs typeface="Helvetica Neue Light"/>
              <a:sym typeface="Helvetica Neue Light"/>
            </a:endParaRPr>
          </a:p>
          <a:p>
            <a:pPr indent="-342900" lvl="0" marL="457200" rtl="0" algn="l">
              <a:lnSpc>
                <a:spcPct val="115000"/>
              </a:lnSpc>
              <a:spcBef>
                <a:spcPts val="0"/>
              </a:spcBef>
              <a:spcAft>
                <a:spcPts val="0"/>
              </a:spcAft>
              <a:buClr>
                <a:srgbClr val="595959"/>
              </a:buClr>
              <a:buSzPts val="1800"/>
              <a:buFont typeface="Helvetica Neue Light"/>
              <a:buChar char="-"/>
            </a:pPr>
            <a:r>
              <a:rPr lang="en" sz="1800">
                <a:solidFill>
                  <a:srgbClr val="595959"/>
                </a:solidFill>
                <a:latin typeface="Helvetica Neue Light"/>
                <a:ea typeface="Helvetica Neue Light"/>
                <a:cs typeface="Helvetica Neue Light"/>
                <a:sym typeface="Helvetica Neue Light"/>
              </a:rPr>
              <a:t>* as climate niches shift, new pests and diseases will exist at these high temperatures. </a:t>
            </a:r>
            <a:endParaRPr sz="1800">
              <a:solidFill>
                <a:srgbClr val="595959"/>
              </a:solidFill>
              <a:latin typeface="Helvetica Neue Light"/>
              <a:ea typeface="Helvetica Neue Light"/>
              <a:cs typeface="Helvetica Neue Light"/>
              <a:sym typeface="Helvetica Neue Light"/>
            </a:endParaRPr>
          </a:p>
          <a:p>
            <a:pPr indent="-342900" lvl="0" marL="457200" rtl="0" algn="l">
              <a:lnSpc>
                <a:spcPct val="115000"/>
              </a:lnSpc>
              <a:spcBef>
                <a:spcPts val="0"/>
              </a:spcBef>
              <a:spcAft>
                <a:spcPts val="0"/>
              </a:spcAft>
              <a:buClr>
                <a:srgbClr val="595959"/>
              </a:buClr>
              <a:buSzPts val="1800"/>
              <a:buFont typeface="Helvetica Neue Light"/>
              <a:buChar char="-"/>
            </a:pPr>
            <a:r>
              <a:rPr lang="en" sz="1800">
                <a:solidFill>
                  <a:srgbClr val="595959"/>
                </a:solidFill>
                <a:latin typeface="Helvetica Neue Light"/>
                <a:ea typeface="Helvetica Neue Light"/>
                <a:cs typeface="Helvetica Neue Light"/>
                <a:sym typeface="Helvetica Neue Light"/>
              </a:rPr>
              <a:t>* Book has a arsenal of ways SI confers resistance through the structure, and signaling, but a special one is it simply makes the bugs: </a:t>
            </a:r>
            <a:endParaRPr sz="1800">
              <a:solidFill>
                <a:srgbClr val="595959"/>
              </a:solidFill>
              <a:latin typeface="Helvetica Neue Light"/>
              <a:ea typeface="Helvetica Neue Light"/>
              <a:cs typeface="Helvetica Neue Light"/>
              <a:sym typeface="Helvetica Neue Light"/>
            </a:endParaRPr>
          </a:p>
          <a:p>
            <a:pPr indent="-342900" lvl="0" marL="457200" rtl="0" algn="l">
              <a:lnSpc>
                <a:spcPct val="115000"/>
              </a:lnSpc>
              <a:spcBef>
                <a:spcPts val="0"/>
              </a:spcBef>
              <a:spcAft>
                <a:spcPts val="0"/>
              </a:spcAft>
              <a:buClr>
                <a:srgbClr val="595959"/>
              </a:buClr>
              <a:buSzPts val="1800"/>
              <a:buFont typeface="Helvetica Neue Light"/>
              <a:buChar char="-"/>
            </a:pPr>
            <a:r>
              <a:rPr lang="en" sz="1800">
                <a:solidFill>
                  <a:srgbClr val="595959"/>
                </a:solidFill>
                <a:latin typeface="Helvetica Neue Light"/>
                <a:ea typeface="Helvetica Neue Light"/>
                <a:cs typeface="Helvetica Neue Light"/>
                <a:sym typeface="Helvetica Neue Light"/>
              </a:rPr>
              <a:t>	* si deposited as opaline phytoliths, hard and abrasive deterrent in your mouth, acting as a deterent. even correlations to hrebivore teeth in fossil record</a:t>
            </a:r>
            <a:endParaRPr sz="1800">
              <a:solidFill>
                <a:srgbClr val="595959"/>
              </a:solidFill>
              <a:latin typeface="Helvetica Neue Light"/>
              <a:ea typeface="Helvetica Neue Light"/>
              <a:cs typeface="Helvetica Neue Light"/>
              <a:sym typeface="Helvetica Neue Light"/>
            </a:endParaRPr>
          </a:p>
          <a:p>
            <a:pPr indent="-342900" lvl="0" marL="457200" rtl="0" algn="l">
              <a:lnSpc>
                <a:spcPct val="115000"/>
              </a:lnSpc>
              <a:spcBef>
                <a:spcPts val="0"/>
              </a:spcBef>
              <a:spcAft>
                <a:spcPts val="0"/>
              </a:spcAft>
              <a:buClr>
                <a:srgbClr val="595959"/>
              </a:buClr>
              <a:buSzPts val="1800"/>
              <a:buFont typeface="Helvetica Neue Light"/>
              <a:buChar char="-"/>
            </a:pPr>
            <a:r>
              <a:rPr lang="en" sz="1800">
                <a:solidFill>
                  <a:srgbClr val="595959"/>
                </a:solidFill>
                <a:latin typeface="Helvetica Neue Light"/>
                <a:ea typeface="Helvetica Neue Light"/>
                <a:cs typeface="Helvetica Neue Light"/>
                <a:sym typeface="Helvetica Neue Light"/>
              </a:rPr>
              <a:t>* When you’re small like a bug — more Si uptake in plant leaf means density of other things decrease, harder time getting  sufficient nutrients/water. digestion sucks. Studies with crops and pests in cages show increased insect mortality, reduced pupal mass. Pupal death as high as 20-30% in some species. -&gt; killing babies! The bad kind. Via ecology field tests  </a:t>
            </a:r>
            <a:endParaRPr sz="1800">
              <a:solidFill>
                <a:srgbClr val="595959"/>
              </a:solidFill>
              <a:latin typeface="Helvetica Neue Light"/>
              <a:ea typeface="Helvetica Neue Light"/>
              <a:cs typeface="Helvetica Neue Light"/>
              <a:sym typeface="Helvetica Neue Light"/>
            </a:endParaRPr>
          </a:p>
          <a:p>
            <a:pPr indent="-342900" lvl="0" marL="457200" rtl="0" algn="l">
              <a:lnSpc>
                <a:spcPct val="115000"/>
              </a:lnSpc>
              <a:spcBef>
                <a:spcPts val="0"/>
              </a:spcBef>
              <a:spcAft>
                <a:spcPts val="0"/>
              </a:spcAft>
              <a:buClr>
                <a:srgbClr val="595959"/>
              </a:buClr>
              <a:buSzPts val="1800"/>
              <a:buFont typeface="Helvetica Neue Light"/>
              <a:buChar char="-"/>
            </a:pPr>
            <a:r>
              <a:t/>
            </a:r>
            <a:endParaRPr sz="1800">
              <a:solidFill>
                <a:srgbClr val="595959"/>
              </a:solidFill>
              <a:latin typeface="Helvetica Neue Light"/>
              <a:ea typeface="Helvetica Neue Light"/>
              <a:cs typeface="Helvetica Neue Light"/>
              <a:sym typeface="Helvetica Neue Light"/>
            </a:endParaRPr>
          </a:p>
          <a:p>
            <a:pPr indent="-342900" lvl="0" marL="457200" rtl="0" algn="l">
              <a:lnSpc>
                <a:spcPct val="115000"/>
              </a:lnSpc>
              <a:spcBef>
                <a:spcPts val="0"/>
              </a:spcBef>
              <a:spcAft>
                <a:spcPts val="0"/>
              </a:spcAft>
              <a:buClr>
                <a:srgbClr val="595959"/>
              </a:buClr>
              <a:buSzPts val="1800"/>
              <a:buFont typeface="Helvetica Neue Light"/>
              <a:buChar char="-"/>
            </a:pPr>
            <a:r>
              <a:rPr lang="en" sz="1800">
                <a:solidFill>
                  <a:srgbClr val="595959"/>
                </a:solidFill>
                <a:latin typeface="Helvetica Neue Light"/>
                <a:ea typeface="Helvetica Neue Light"/>
                <a:cs typeface="Helvetica Neue Light"/>
                <a:sym typeface="Helvetica Neue Light"/>
              </a:rPr>
              <a:t>SUMMARY OF COBENS </a:t>
            </a:r>
            <a:endParaRPr sz="1800">
              <a:solidFill>
                <a:srgbClr val="595959"/>
              </a:solidFill>
              <a:latin typeface="Helvetica Neue Light"/>
              <a:ea typeface="Helvetica Neue Light"/>
              <a:cs typeface="Helvetica Neue Light"/>
              <a:sym typeface="Helvetica Neue Light"/>
            </a:endParaRPr>
          </a:p>
          <a:p>
            <a:pPr indent="-342900" lvl="0" marL="457200" rtl="0" algn="l">
              <a:lnSpc>
                <a:spcPct val="115000"/>
              </a:lnSpc>
              <a:spcBef>
                <a:spcPts val="0"/>
              </a:spcBef>
              <a:spcAft>
                <a:spcPts val="0"/>
              </a:spcAft>
              <a:buClr>
                <a:srgbClr val="595959"/>
              </a:buClr>
              <a:buSzPts val="1800"/>
              <a:buFont typeface="Helvetica Neue Light"/>
              <a:buChar char="-"/>
            </a:pPr>
            <a:r>
              <a:rPr lang="en" sz="1800">
                <a:solidFill>
                  <a:srgbClr val="595959"/>
                </a:solidFill>
                <a:latin typeface="Helvetica Neue Light"/>
                <a:ea typeface="Helvetica Neue Light"/>
                <a:cs typeface="Helvetica Neue Light"/>
                <a:sym typeface="Helvetica Neue Light"/>
              </a:rPr>
              <a:t>* Si fertilizer + fert can be “beyond means of smallholder farmers”, but if climate credits roll in, help famers + help planet — kill two birds with one stone. </a:t>
            </a:r>
            <a:endParaRPr sz="1800">
              <a:solidFill>
                <a:srgbClr val="595959"/>
              </a:solidFill>
              <a:latin typeface="Helvetica Neue Light"/>
              <a:ea typeface="Helvetica Neue Light"/>
              <a:cs typeface="Helvetica Neue Light"/>
              <a:sym typeface="Helvetica Neue Light"/>
            </a:endParaRPr>
          </a:p>
          <a:p>
            <a:pPr indent="-342900" lvl="0" marL="457200" rtl="0" algn="l">
              <a:lnSpc>
                <a:spcPct val="115000"/>
              </a:lnSpc>
              <a:spcBef>
                <a:spcPts val="0"/>
              </a:spcBef>
              <a:spcAft>
                <a:spcPts val="0"/>
              </a:spcAft>
              <a:buClr>
                <a:srgbClr val="595959"/>
              </a:buClr>
              <a:buSzPts val="1800"/>
              <a:buFont typeface="Helvetica Neue Light"/>
              <a:buChar char="-"/>
            </a:pPr>
            <a:r>
              <a:t/>
            </a:r>
            <a:endParaRPr sz="1800">
              <a:solidFill>
                <a:srgbClr val="595959"/>
              </a:solidFill>
              <a:latin typeface="Helvetica Neue Light"/>
              <a:ea typeface="Helvetica Neue Light"/>
              <a:cs typeface="Helvetica Neue Light"/>
              <a:sym typeface="Helvetica Neue Light"/>
            </a:endParaRPr>
          </a:p>
          <a:p>
            <a:pPr indent="-342900" lvl="0" marL="457200" rtl="0" algn="l">
              <a:lnSpc>
                <a:spcPct val="115000"/>
              </a:lnSpc>
              <a:spcBef>
                <a:spcPts val="0"/>
              </a:spcBef>
              <a:spcAft>
                <a:spcPts val="0"/>
              </a:spcAft>
              <a:buClr>
                <a:srgbClr val="595959"/>
              </a:buClr>
              <a:buSzPts val="1800"/>
              <a:buFont typeface="Helvetica Neue Light"/>
              <a:buChar char="-"/>
            </a:pPr>
            <a:r>
              <a:t/>
            </a:r>
            <a:endParaRPr sz="1800">
              <a:solidFill>
                <a:srgbClr val="595959"/>
              </a:solidFill>
              <a:latin typeface="Helvetica Neue Light"/>
              <a:ea typeface="Helvetica Neue Light"/>
              <a:cs typeface="Helvetica Neue Light"/>
              <a:sym typeface="Helvetica Neue Light"/>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20fcc059aa3_0_14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0" name="Google Shape;570;g20fcc059aa3_0_14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0" marL="457200" rtl="0" algn="l">
              <a:spcBef>
                <a:spcPts val="0"/>
              </a:spcBef>
              <a:spcAft>
                <a:spcPts val="0"/>
              </a:spcAft>
              <a:buClr>
                <a:schemeClr val="dk1"/>
              </a:buClr>
              <a:buSzPts val="1400"/>
              <a:buFont typeface="Helvetica Neue Light"/>
              <a:buChar char="-"/>
            </a:pPr>
            <a:r>
              <a:rPr lang="en" sz="1400">
                <a:solidFill>
                  <a:schemeClr val="dk1"/>
                </a:solidFill>
                <a:latin typeface="Helvetica Neue Light"/>
                <a:ea typeface="Helvetica Neue Light"/>
                <a:cs typeface="Helvetica Neue Light"/>
                <a:sym typeface="Helvetica Neue Light"/>
              </a:rPr>
              <a:t>Possible decrease in nematode pressure from Si release</a:t>
            </a:r>
            <a:endParaRPr sz="1400">
              <a:solidFill>
                <a:schemeClr val="dk1"/>
              </a:solidFill>
              <a:latin typeface="Helvetica Neue Light"/>
              <a:ea typeface="Helvetica Neue Light"/>
              <a:cs typeface="Helvetica Neue Light"/>
              <a:sym typeface="Helvetica Neue Light"/>
            </a:endParaRPr>
          </a:p>
          <a:p>
            <a:pPr indent="-317500" lvl="0" marL="457200" rtl="0" algn="l">
              <a:spcBef>
                <a:spcPts val="0"/>
              </a:spcBef>
              <a:spcAft>
                <a:spcPts val="0"/>
              </a:spcAft>
              <a:buClr>
                <a:schemeClr val="dk1"/>
              </a:buClr>
              <a:buSzPts val="1400"/>
              <a:buFont typeface="Helvetica Neue Light"/>
              <a:buChar char="-"/>
            </a:pPr>
            <a:r>
              <a:rPr lang="en" sz="1400">
                <a:solidFill>
                  <a:schemeClr val="dk1"/>
                </a:solidFill>
                <a:latin typeface="Helvetica Neue Light"/>
                <a:ea typeface="Helvetica Neue Light"/>
                <a:cs typeface="Helvetica Neue Light"/>
                <a:sym typeface="Helvetica Neue Light"/>
              </a:rPr>
              <a:t>Observed only in nematode resistant variety</a:t>
            </a:r>
            <a:endParaRPr sz="1400">
              <a:solidFill>
                <a:schemeClr val="dk1"/>
              </a:solidFill>
              <a:latin typeface="Helvetica Neue Light"/>
              <a:ea typeface="Helvetica Neue Light"/>
              <a:cs typeface="Helvetica Neue Light"/>
              <a:sym typeface="Helvetica Neue Light"/>
            </a:endParaRPr>
          </a:p>
          <a:p>
            <a:pPr indent="-317500" lvl="0" marL="457200" rtl="0" algn="l">
              <a:spcBef>
                <a:spcPts val="0"/>
              </a:spcBef>
              <a:spcAft>
                <a:spcPts val="0"/>
              </a:spcAft>
              <a:buClr>
                <a:schemeClr val="dk1"/>
              </a:buClr>
              <a:buSzPts val="1400"/>
              <a:buFont typeface="Helvetica Neue Light"/>
              <a:buChar char="-"/>
            </a:pPr>
            <a:r>
              <a:rPr lang="en" sz="1400">
                <a:solidFill>
                  <a:schemeClr val="dk1"/>
                </a:solidFill>
                <a:latin typeface="Helvetica Neue Light"/>
                <a:ea typeface="Helvetica Neue Light"/>
                <a:cs typeface="Helvetica Neue Light"/>
                <a:sym typeface="Helvetica Neue Light"/>
              </a:rPr>
              <a:t>*</a:t>
            </a:r>
            <a:r>
              <a:rPr b="1" lang="en" sz="1400">
                <a:solidFill>
                  <a:schemeClr val="dk1"/>
                </a:solidFill>
                <a:latin typeface="Helvetica Neue"/>
                <a:ea typeface="Helvetica Neue"/>
                <a:cs typeface="Helvetica Neue"/>
                <a:sym typeface="Helvetica Neue"/>
              </a:rPr>
              <a:t>don’t say that there was an increase in nematode reproduction with the susceptible variety because p&gt; 0.05 - say no relationship</a:t>
            </a:r>
            <a:endParaRPr b="1" sz="1400">
              <a:solidFill>
                <a:schemeClr val="dk1"/>
              </a:solidFill>
              <a:latin typeface="Helvetica Neue"/>
              <a:ea typeface="Helvetica Neue"/>
              <a:cs typeface="Helvetica Neue"/>
              <a:sym typeface="Helvetica Neue"/>
            </a:endParaRPr>
          </a:p>
        </p:txBody>
      </p:sp>
      <p:sp>
        <p:nvSpPr>
          <p:cNvPr id="571" name="Google Shape;571;g20fcc059aa3_0_14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20fcc059aa3_0_13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86" name="Google Shape;586;g20fcc059aa3_0_133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b="1" lang="en" sz="1600">
                <a:latin typeface="Helvetica Neue"/>
                <a:ea typeface="Helvetica Neue"/>
                <a:cs typeface="Helvetica Neue"/>
                <a:sym typeface="Helvetica Neue"/>
              </a:rPr>
              <a:t>Title Slide (logo + name)</a:t>
            </a:r>
            <a:endParaRPr sz="1600">
              <a:latin typeface="Helvetica Neue"/>
              <a:ea typeface="Helvetica Neue"/>
              <a:cs typeface="Helvetica Neue"/>
              <a:sym typeface="Helvetica Neue"/>
            </a:endParaRPr>
          </a:p>
          <a:p>
            <a:pPr indent="0" lvl="0" marL="0" rtl="0" algn="l">
              <a:lnSpc>
                <a:spcPct val="117999"/>
              </a:lnSpc>
              <a:spcBef>
                <a:spcPts val="0"/>
              </a:spcBef>
              <a:spcAft>
                <a:spcPts val="0"/>
              </a:spcAft>
              <a:buNone/>
            </a:pPr>
            <a:r>
              <a:rPr lang="en" sz="1600">
                <a:latin typeface="Helvetica Neue"/>
                <a:ea typeface="Helvetica Neue"/>
                <a:cs typeface="Helvetica Neue"/>
                <a:sym typeface="Helvetica Neue"/>
              </a:rPr>
              <a:t>Include a short version of your 1-liner.</a:t>
            </a:r>
            <a:endParaRPr sz="1600">
              <a:latin typeface="Helvetica Neue"/>
              <a:ea typeface="Helvetica Neue"/>
              <a:cs typeface="Helvetica Neue"/>
              <a:sym typeface="Helvetica Neue"/>
            </a:endParaRPr>
          </a:p>
          <a:p>
            <a:pPr indent="0" lvl="0" marL="0" rtl="0" algn="l">
              <a:lnSpc>
                <a:spcPct val="117999"/>
              </a:lnSpc>
              <a:spcBef>
                <a:spcPts val="0"/>
              </a:spcBef>
              <a:spcAft>
                <a:spcPts val="0"/>
              </a:spcAft>
              <a:buNone/>
            </a:pPr>
            <a:r>
              <a:t/>
            </a:r>
            <a:endParaRPr sz="1600">
              <a:latin typeface="Helvetica Neue"/>
              <a:ea typeface="Helvetica Neue"/>
              <a:cs typeface="Helvetica Neue"/>
              <a:sym typeface="Helvetica Neue"/>
            </a:endParaRPr>
          </a:p>
          <a:p>
            <a:pPr indent="0" lvl="0" marL="0" rtl="0" algn="l">
              <a:lnSpc>
                <a:spcPct val="117999"/>
              </a:lnSpc>
              <a:spcBef>
                <a:spcPts val="0"/>
              </a:spcBef>
              <a:spcAft>
                <a:spcPts val="0"/>
              </a:spcAft>
              <a:buNone/>
            </a:pPr>
            <a:r>
              <a:rPr lang="en" sz="1600">
                <a:latin typeface="Helvetica Neue"/>
                <a:ea typeface="Helvetica Neue"/>
                <a:cs typeface="Helvetica Neue"/>
                <a:sym typeface="Helvetica Neue"/>
              </a:rPr>
              <a:t>Problem: sounds like farmland being replaced </a:t>
            </a:r>
            <a:endParaRPr sz="1600">
              <a:latin typeface="Helvetica Neue"/>
              <a:ea typeface="Helvetica Neue"/>
              <a:cs typeface="Helvetica Neue"/>
              <a:sym typeface="Helvetica Neue"/>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20fcc059aa3_0_2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1" name="Google Shape;591;g20fcc059aa3_0_2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Calibri"/>
              <a:buNone/>
            </a:pPr>
            <a:r>
              <a:rPr b="1" lang="en" sz="1600">
                <a:solidFill>
                  <a:srgbClr val="FF0000"/>
                </a:solidFill>
                <a:latin typeface="Helvetica Neue"/>
                <a:ea typeface="Helvetica Neue"/>
                <a:cs typeface="Helvetica Neue"/>
                <a:sym typeface="Helvetica Neue"/>
              </a:rPr>
              <a:t>5 min on Scepter </a:t>
            </a:r>
            <a:endParaRPr/>
          </a:p>
        </p:txBody>
      </p:sp>
      <p:sp>
        <p:nvSpPr>
          <p:cNvPr id="592" name="Google Shape;592;g20fcc059aa3_0_2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20fcc059aa3_0_2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4" name="Google Shape;604;g20fcc059aa3_0_2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Calibri"/>
              <a:buNone/>
            </a:pPr>
            <a:r>
              <a:rPr b="1" lang="en" sz="1600">
                <a:solidFill>
                  <a:srgbClr val="FF0000"/>
                </a:solidFill>
                <a:latin typeface="Helvetica Neue"/>
                <a:ea typeface="Helvetica Neue"/>
                <a:cs typeface="Helvetica Neue"/>
                <a:sym typeface="Helvetica Neue"/>
              </a:rPr>
              <a:t>5 min on Scepter </a:t>
            </a:r>
            <a:endParaRPr/>
          </a:p>
        </p:txBody>
      </p:sp>
      <p:sp>
        <p:nvSpPr>
          <p:cNvPr id="605" name="Google Shape;605;g20fcc059aa3_0_2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20fcc059aa3_0_2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8" name="Google Shape;618;g20fcc059aa3_0_2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Calibri"/>
              <a:buNone/>
            </a:pPr>
            <a:r>
              <a:t/>
            </a:r>
            <a:endParaRPr/>
          </a:p>
        </p:txBody>
      </p:sp>
      <p:sp>
        <p:nvSpPr>
          <p:cNvPr id="619" name="Google Shape;619;g20fcc059aa3_0_2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20fcc059aa3_0_2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9" name="Google Shape;639;g20fcc059aa3_0_2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Calibri"/>
              <a:buNone/>
            </a:pPr>
            <a:r>
              <a:rPr b="1" i="1" lang="en" sz="1600">
                <a:solidFill>
                  <a:srgbClr val="FF0000"/>
                </a:solidFill>
                <a:latin typeface="Helvetica Neue"/>
                <a:ea typeface="Helvetica Neue"/>
                <a:cs typeface="Helvetica Neue"/>
                <a:sym typeface="Helvetica Neue"/>
              </a:rPr>
              <a:t>Speed of CDR unreliable if not optimized. (10-50 years) → Lithos able to get it down to 2-3 years (to publish our data in mid-2023) </a:t>
            </a:r>
            <a:endParaRPr/>
          </a:p>
        </p:txBody>
      </p:sp>
      <p:sp>
        <p:nvSpPr>
          <p:cNvPr id="640" name="Google Shape;640;g20fcc059aa3_0_2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0fcc059aa3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6" name="Google Shape;146;g20fcc059aa3_0_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95250" lvl="0" marL="171450" rtl="0" algn="l">
              <a:spcBef>
                <a:spcPts val="0"/>
              </a:spcBef>
              <a:spcAft>
                <a:spcPts val="0"/>
              </a:spcAft>
              <a:buClr>
                <a:schemeClr val="dk1"/>
              </a:buClr>
              <a:buSzPts val="1100"/>
              <a:buFont typeface="Arial"/>
              <a:buNone/>
            </a:pPr>
            <a:r>
              <a:rPr b="1" lang="en" sz="1600">
                <a:solidFill>
                  <a:srgbClr val="FF0000"/>
                </a:solidFill>
                <a:latin typeface="Helvetica Neue"/>
                <a:ea typeface="Helvetica Neue"/>
                <a:cs typeface="Helvetica Neue"/>
                <a:sym typeface="Helvetica Neue"/>
              </a:rPr>
              <a:t>How does this work: There’s a process in nature called rock weathering. It already removes 1B tons of CO2 from atmosphere every year. It’s been doing this for 4.5 billion years, and is one of the only reasons earth habitable today. </a:t>
            </a:r>
            <a:endParaRPr b="1" sz="1600">
              <a:solidFill>
                <a:srgbClr val="FF0000"/>
              </a:solidFill>
              <a:latin typeface="Helvetica Neue"/>
              <a:ea typeface="Helvetica Neue"/>
              <a:cs typeface="Helvetica Neue"/>
              <a:sym typeface="Helvetica Neue"/>
            </a:endParaRPr>
          </a:p>
          <a:p>
            <a:pPr indent="-95250" lvl="0" marL="171450" rtl="0" algn="l">
              <a:spcBef>
                <a:spcPts val="0"/>
              </a:spcBef>
              <a:spcAft>
                <a:spcPts val="0"/>
              </a:spcAft>
              <a:buClr>
                <a:schemeClr val="dk1"/>
              </a:buClr>
              <a:buSzPts val="1100"/>
              <a:buFont typeface="Arial"/>
              <a:buNone/>
            </a:pPr>
            <a:r>
              <a:t/>
            </a:r>
            <a:endParaRPr b="1" sz="1600">
              <a:solidFill>
                <a:srgbClr val="FF0000"/>
              </a:solidFill>
              <a:latin typeface="Helvetica Neue"/>
              <a:ea typeface="Helvetica Neue"/>
              <a:cs typeface="Helvetica Neue"/>
              <a:sym typeface="Helvetica Neue"/>
            </a:endParaRPr>
          </a:p>
          <a:p>
            <a:pPr indent="-95250" lvl="0" marL="171450" rtl="0" algn="l">
              <a:spcBef>
                <a:spcPts val="0"/>
              </a:spcBef>
              <a:spcAft>
                <a:spcPts val="0"/>
              </a:spcAft>
              <a:buClr>
                <a:schemeClr val="dk1"/>
              </a:buClr>
              <a:buSzPts val="1100"/>
              <a:buFont typeface="Arial"/>
              <a:buNone/>
            </a:pPr>
            <a:r>
              <a:rPr b="1" lang="en" sz="1600">
                <a:solidFill>
                  <a:srgbClr val="FF0000"/>
                </a:solidFill>
                <a:latin typeface="Helvetica Neue"/>
                <a:ea typeface="Helvetica Neue"/>
                <a:cs typeface="Helvetica Neue"/>
                <a:sym typeface="Helvetica Neue"/>
              </a:rPr>
              <a:t>Circulating in the clouds —&gt; combines with rainwater —&gt; acid rain —&gt; bicarbonate, locked up —&gt; ocean.</a:t>
            </a:r>
            <a:endParaRPr b="1" sz="1600">
              <a:solidFill>
                <a:srgbClr val="FF0000"/>
              </a:solidFill>
              <a:latin typeface="Helvetica Neue"/>
              <a:ea typeface="Helvetica Neue"/>
              <a:cs typeface="Helvetica Neue"/>
              <a:sym typeface="Helvetica Neue"/>
            </a:endParaRPr>
          </a:p>
          <a:p>
            <a:pPr indent="-95250" lvl="0" marL="171450" rtl="0" algn="l">
              <a:spcBef>
                <a:spcPts val="0"/>
              </a:spcBef>
              <a:spcAft>
                <a:spcPts val="0"/>
              </a:spcAft>
              <a:buClr>
                <a:schemeClr val="dk1"/>
              </a:buClr>
              <a:buSzPts val="1200"/>
              <a:buFont typeface="Calibri"/>
              <a:buNone/>
            </a:pPr>
            <a:r>
              <a:t/>
            </a:r>
            <a:endParaRPr b="1" sz="1600">
              <a:solidFill>
                <a:srgbClr val="FF0000"/>
              </a:solidFill>
              <a:latin typeface="Helvetica Neue"/>
              <a:ea typeface="Helvetica Neue"/>
              <a:cs typeface="Helvetica Neue"/>
              <a:sym typeface="Helvetica Neue"/>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20fcc059aa3_0_3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5" name="Google Shape;655;g20fcc059aa3_0_3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Calibri"/>
              <a:buNone/>
            </a:pPr>
            <a:r>
              <a:t/>
            </a:r>
            <a:endParaRPr/>
          </a:p>
        </p:txBody>
      </p:sp>
      <p:sp>
        <p:nvSpPr>
          <p:cNvPr id="656" name="Google Shape;656;g20fcc059aa3_0_3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20fcc059aa3_0_3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0" name="Google Shape;670;g20fcc059aa3_0_3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Calibri"/>
              <a:buNone/>
            </a:pPr>
            <a:r>
              <a:rPr b="1" lang="en" sz="1600">
                <a:solidFill>
                  <a:srgbClr val="FF0000"/>
                </a:solidFill>
                <a:latin typeface="Helvetica Neue"/>
                <a:ea typeface="Helvetica Neue"/>
                <a:cs typeface="Helvetica Neue"/>
                <a:sym typeface="Helvetica Neue"/>
              </a:rPr>
              <a:t>Back to crop benefits (2 min, very very quick to spark questions) - </a:t>
            </a:r>
            <a:r>
              <a:rPr b="1" i="1" lang="en" sz="1600">
                <a:solidFill>
                  <a:srgbClr val="FF0000"/>
                </a:solidFill>
                <a:latin typeface="Helvetica Neue"/>
                <a:ea typeface="Helvetica Neue"/>
                <a:cs typeface="Helvetica Neue"/>
                <a:sym typeface="Helvetica Neue"/>
              </a:rPr>
              <a:t>CDR aside, crop benefits.  </a:t>
            </a:r>
            <a:endParaRPr sz="1000">
              <a:solidFill>
                <a:srgbClr val="FF0000"/>
              </a:solidFill>
              <a:latin typeface="Helvetica Neue Light"/>
              <a:ea typeface="Helvetica Neue Light"/>
              <a:cs typeface="Helvetica Neue Light"/>
              <a:sym typeface="Helvetica Neue Light"/>
            </a:endParaRPr>
          </a:p>
          <a:p>
            <a:pPr indent="0" lvl="0" marL="0" rtl="0" algn="l">
              <a:spcBef>
                <a:spcPts val="0"/>
              </a:spcBef>
              <a:spcAft>
                <a:spcPts val="0"/>
              </a:spcAft>
              <a:buClr>
                <a:schemeClr val="dk1"/>
              </a:buClr>
              <a:buFont typeface="Arial"/>
              <a:buNone/>
            </a:pPr>
            <a:r>
              <a:t/>
            </a:r>
            <a:endParaRPr sz="1000">
              <a:solidFill>
                <a:srgbClr val="FF0000"/>
              </a:solidFill>
              <a:latin typeface="Helvetica Neue Light"/>
              <a:ea typeface="Helvetica Neue Light"/>
              <a:cs typeface="Helvetica Neue Light"/>
              <a:sym typeface="Helvetica Neue Light"/>
            </a:endParaRPr>
          </a:p>
          <a:p>
            <a:pPr indent="0" lvl="0" marL="0" rtl="0" algn="l">
              <a:spcBef>
                <a:spcPts val="0"/>
              </a:spcBef>
              <a:spcAft>
                <a:spcPts val="0"/>
              </a:spcAft>
              <a:buClr>
                <a:schemeClr val="dk1"/>
              </a:buClr>
              <a:buFont typeface="Arial"/>
              <a:buNone/>
            </a:pPr>
            <a:r>
              <a:rPr lang="en" sz="1000">
                <a:solidFill>
                  <a:srgbClr val="FF0000"/>
                </a:solidFill>
                <a:latin typeface="Helvetica Neue Light"/>
                <a:ea typeface="Helvetica Neue Light"/>
                <a:cs typeface="Helvetica Neue Light"/>
                <a:sym typeface="Helvetica Neue Light"/>
              </a:rPr>
              <a:t>Potential for basalt to eventually substitute traditional P and K fertilizers. Our initial reviews of P and K fertilization practices, against our feedstocks’ content, suggest that carefully tailored </a:t>
            </a:r>
            <a:r>
              <a:rPr b="1" lang="en" sz="1000">
                <a:solidFill>
                  <a:srgbClr val="FF0000"/>
                </a:solidFill>
                <a:latin typeface="Helvetica Neue"/>
                <a:ea typeface="Helvetica Neue"/>
                <a:cs typeface="Helvetica Neue"/>
                <a:sym typeface="Helvetica Neue"/>
              </a:rPr>
              <a:t>basalt applications of between 3-5.5t/acre/yr may be sufficient to supply required input of P and K for corn and soy in row crop settings</a:t>
            </a:r>
            <a:r>
              <a:rPr lang="en" sz="1000">
                <a:solidFill>
                  <a:srgbClr val="FF0000"/>
                </a:solidFill>
                <a:latin typeface="Helvetica Neue Light"/>
                <a:ea typeface="Helvetica Neue Light"/>
                <a:cs typeface="Helvetica Neue Light"/>
                <a:sym typeface="Helvetica Neue Light"/>
              </a:rPr>
              <a:t>. </a:t>
            </a:r>
            <a:endParaRPr sz="1000">
              <a:solidFill>
                <a:srgbClr val="FF0000"/>
              </a:solidFill>
              <a:latin typeface="Helvetica Neue Light"/>
              <a:ea typeface="Helvetica Neue Light"/>
              <a:cs typeface="Helvetica Neue Light"/>
              <a:sym typeface="Helvetica Neue Light"/>
            </a:endParaRPr>
          </a:p>
          <a:p>
            <a:pPr indent="0" lvl="0" marL="0" rtl="0" algn="l">
              <a:spcBef>
                <a:spcPts val="0"/>
              </a:spcBef>
              <a:spcAft>
                <a:spcPts val="0"/>
              </a:spcAft>
              <a:buClr>
                <a:schemeClr val="dk1"/>
              </a:buClr>
              <a:buFont typeface="Arial"/>
              <a:buNone/>
            </a:pPr>
            <a:r>
              <a:t/>
            </a:r>
            <a:endParaRPr sz="1000">
              <a:solidFill>
                <a:srgbClr val="FF0000"/>
              </a:solidFill>
              <a:latin typeface="Helvetica Neue Light"/>
              <a:ea typeface="Helvetica Neue Light"/>
              <a:cs typeface="Helvetica Neue Light"/>
              <a:sym typeface="Helvetica Neue Light"/>
            </a:endParaRPr>
          </a:p>
          <a:p>
            <a:pPr indent="0" lvl="0" marL="0" rtl="0" algn="l">
              <a:spcBef>
                <a:spcPts val="0"/>
              </a:spcBef>
              <a:spcAft>
                <a:spcPts val="0"/>
              </a:spcAft>
              <a:buClr>
                <a:schemeClr val="dk1"/>
              </a:buClr>
              <a:buFont typeface="Arial"/>
              <a:buNone/>
            </a:pPr>
            <a:r>
              <a:rPr lang="en" sz="1000">
                <a:solidFill>
                  <a:srgbClr val="FF0000"/>
                </a:solidFill>
                <a:latin typeface="Helvetica Neue Light"/>
                <a:ea typeface="Helvetica Neue Light"/>
                <a:cs typeface="Helvetica Neue Light"/>
                <a:sym typeface="Helvetica Neue Light"/>
              </a:rPr>
              <a:t>Deployment needs to be tailored to optimize dissolution timescales and cadence appropriate for a growing season—a feature handled with the nutrient packages developed under SCEPTER. </a:t>
            </a:r>
            <a:endParaRPr sz="1000">
              <a:solidFill>
                <a:srgbClr val="FF0000"/>
              </a:solidFill>
              <a:latin typeface="Helvetica Neue Light"/>
              <a:ea typeface="Helvetica Neue Light"/>
              <a:cs typeface="Helvetica Neue Light"/>
              <a:sym typeface="Helvetica Neue Light"/>
            </a:endParaRPr>
          </a:p>
          <a:p>
            <a:pPr indent="0" lvl="0" marL="0" rtl="0" algn="l">
              <a:spcBef>
                <a:spcPts val="0"/>
              </a:spcBef>
              <a:spcAft>
                <a:spcPts val="0"/>
              </a:spcAft>
              <a:buClr>
                <a:schemeClr val="dk1"/>
              </a:buClr>
              <a:buFont typeface="Arial"/>
              <a:buNone/>
            </a:pPr>
            <a:r>
              <a:rPr lang="en" sz="1000">
                <a:solidFill>
                  <a:srgbClr val="FF0000"/>
                </a:solidFill>
                <a:latin typeface="Helvetica Neue Light"/>
                <a:ea typeface="Helvetica Neue Light"/>
                <a:cs typeface="Helvetica Neue Light"/>
                <a:sym typeface="Helvetica Neue Light"/>
              </a:rPr>
              <a:t>Lithos is working on field measurements of this aspect. </a:t>
            </a:r>
            <a:r>
              <a:rPr lang="en" sz="1000">
                <a:solidFill>
                  <a:srgbClr val="4A86E8"/>
                </a:solidFill>
                <a:latin typeface="Helvetica Neue Light"/>
                <a:ea typeface="Helvetica Neue Light"/>
                <a:cs typeface="Helvetica Neue Light"/>
                <a:sym typeface="Helvetica Neue Light"/>
              </a:rPr>
              <a:t>If successful, this may lead to total grower costs savings of roughly </a:t>
            </a:r>
            <a:r>
              <a:rPr b="1" lang="en" sz="1000">
                <a:solidFill>
                  <a:srgbClr val="4A86E8"/>
                </a:solidFill>
                <a:latin typeface="Helvetica Neue"/>
                <a:ea typeface="Helvetica Neue"/>
                <a:cs typeface="Helvetica Neue"/>
                <a:sym typeface="Helvetica Neue"/>
              </a:rPr>
              <a:t>$84/acre/yr for soy</a:t>
            </a:r>
            <a:r>
              <a:rPr lang="en" sz="1000">
                <a:solidFill>
                  <a:srgbClr val="4A86E8"/>
                </a:solidFill>
                <a:latin typeface="Helvetica Neue Light"/>
                <a:ea typeface="Helvetica Neue Light"/>
                <a:cs typeface="Helvetica Neue Light"/>
                <a:sym typeface="Helvetica Neue Light"/>
              </a:rPr>
              <a:t> and </a:t>
            </a:r>
            <a:r>
              <a:rPr b="1" lang="en" sz="1000">
                <a:solidFill>
                  <a:srgbClr val="4A86E8"/>
                </a:solidFill>
                <a:latin typeface="Helvetica Neue"/>
                <a:ea typeface="Helvetica Neue"/>
                <a:cs typeface="Helvetica Neue"/>
                <a:sym typeface="Helvetica Neue"/>
              </a:rPr>
              <a:t>$65/acre/yr for corn</a:t>
            </a:r>
            <a:r>
              <a:rPr lang="en" sz="1000">
                <a:solidFill>
                  <a:srgbClr val="4A86E8"/>
                </a:solidFill>
                <a:latin typeface="Helvetica Neue Light"/>
                <a:ea typeface="Helvetica Neue Light"/>
                <a:cs typeface="Helvetica Neue Light"/>
                <a:sym typeface="Helvetica Neue Light"/>
              </a:rPr>
              <a:t> (on top of aglime savings, Ca, etc).</a:t>
            </a:r>
            <a:endParaRPr sz="1000">
              <a:solidFill>
                <a:srgbClr val="4A86E8"/>
              </a:solidFill>
              <a:latin typeface="Helvetica Neue Light"/>
              <a:ea typeface="Helvetica Neue Light"/>
              <a:cs typeface="Helvetica Neue Light"/>
              <a:sym typeface="Helvetica Neue Light"/>
            </a:endParaRPr>
          </a:p>
          <a:p>
            <a:pPr indent="0" lvl="0" marL="76200" rtl="0" algn="l">
              <a:spcBef>
                <a:spcPts val="0"/>
              </a:spcBef>
              <a:spcAft>
                <a:spcPts val="0"/>
              </a:spcAft>
              <a:buClr>
                <a:schemeClr val="dk1"/>
              </a:buClr>
              <a:buSzPts val="1200"/>
              <a:buFont typeface="Calibri"/>
              <a:buNone/>
            </a:pPr>
            <a:r>
              <a:t/>
            </a:r>
            <a:endParaRPr sz="1000">
              <a:solidFill>
                <a:schemeClr val="dk1"/>
              </a:solidFill>
            </a:endParaRPr>
          </a:p>
          <a:p>
            <a:pPr indent="0" lvl="0" marL="76200" rtl="0" algn="l">
              <a:spcBef>
                <a:spcPts val="0"/>
              </a:spcBef>
              <a:spcAft>
                <a:spcPts val="0"/>
              </a:spcAft>
              <a:buClr>
                <a:schemeClr val="dk1"/>
              </a:buClr>
              <a:buSzPts val="1200"/>
              <a:buFont typeface="Calibri"/>
              <a:buNone/>
            </a:pPr>
            <a:r>
              <a:t/>
            </a:r>
            <a:endParaRPr sz="1000">
              <a:solidFill>
                <a:srgbClr val="FF0000"/>
              </a:solidFill>
              <a:latin typeface="Helvetica Neue Light"/>
              <a:ea typeface="Helvetica Neue Light"/>
              <a:cs typeface="Helvetica Neue Light"/>
              <a:sym typeface="Helvetica Neue Light"/>
            </a:endParaRPr>
          </a:p>
        </p:txBody>
      </p:sp>
      <p:sp>
        <p:nvSpPr>
          <p:cNvPr id="671" name="Google Shape;671;g20fcc059aa3_0_3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20fcc059aa3_0_13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5" name="Google Shape;685;g20fcc059aa3_0_13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20fcc059aa3_0_13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8" name="Google Shape;698;g20fcc059aa3_0_1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20fcc059aa3_0_14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9" name="Google Shape;709;g20fcc059aa3_0_14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20fcc059aa3_0_14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2" name="Google Shape;722;g20fcc059aa3_0_14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g20fcc059aa3_0_8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36" name="Google Shape;736;g20fcc059aa3_0_86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b="1" lang="en" sz="1600">
                <a:latin typeface="Helvetica Neue"/>
                <a:ea typeface="Helvetica Neue"/>
                <a:cs typeface="Helvetica Neue"/>
                <a:sym typeface="Helvetica Neue"/>
              </a:rPr>
              <a:t>Title Slide (logo + name)</a:t>
            </a:r>
            <a:endParaRPr sz="1600">
              <a:latin typeface="Helvetica Neue"/>
              <a:ea typeface="Helvetica Neue"/>
              <a:cs typeface="Helvetica Neue"/>
              <a:sym typeface="Helvetica Neue"/>
            </a:endParaRPr>
          </a:p>
          <a:p>
            <a:pPr indent="0" lvl="0" marL="0" rtl="0" algn="l">
              <a:lnSpc>
                <a:spcPct val="117999"/>
              </a:lnSpc>
              <a:spcBef>
                <a:spcPts val="0"/>
              </a:spcBef>
              <a:spcAft>
                <a:spcPts val="0"/>
              </a:spcAft>
              <a:buNone/>
            </a:pPr>
            <a:r>
              <a:rPr lang="en" sz="1600">
                <a:latin typeface="Helvetica Neue"/>
                <a:ea typeface="Helvetica Neue"/>
                <a:cs typeface="Helvetica Neue"/>
                <a:sym typeface="Helvetica Neue"/>
              </a:rPr>
              <a:t>Include a short version of your 1-liner.</a:t>
            </a:r>
            <a:endParaRPr sz="1600">
              <a:latin typeface="Helvetica Neue"/>
              <a:ea typeface="Helvetica Neue"/>
              <a:cs typeface="Helvetica Neue"/>
              <a:sym typeface="Helvetica Neue"/>
            </a:endParaRPr>
          </a:p>
          <a:p>
            <a:pPr indent="0" lvl="0" marL="0" rtl="0" algn="l">
              <a:lnSpc>
                <a:spcPct val="117999"/>
              </a:lnSpc>
              <a:spcBef>
                <a:spcPts val="0"/>
              </a:spcBef>
              <a:spcAft>
                <a:spcPts val="0"/>
              </a:spcAft>
              <a:buNone/>
            </a:pPr>
            <a:r>
              <a:t/>
            </a:r>
            <a:endParaRPr sz="1600">
              <a:latin typeface="Helvetica Neue"/>
              <a:ea typeface="Helvetica Neue"/>
              <a:cs typeface="Helvetica Neue"/>
              <a:sym typeface="Helvetica Neue"/>
            </a:endParaRPr>
          </a:p>
          <a:p>
            <a:pPr indent="0" lvl="0" marL="0" rtl="0" algn="l">
              <a:lnSpc>
                <a:spcPct val="117999"/>
              </a:lnSpc>
              <a:spcBef>
                <a:spcPts val="0"/>
              </a:spcBef>
              <a:spcAft>
                <a:spcPts val="0"/>
              </a:spcAft>
              <a:buNone/>
            </a:pPr>
            <a:r>
              <a:rPr lang="en" sz="1600">
                <a:latin typeface="Helvetica Neue"/>
                <a:ea typeface="Helvetica Neue"/>
                <a:cs typeface="Helvetica Neue"/>
                <a:sym typeface="Helvetica Neue"/>
              </a:rPr>
              <a:t>Problem: sounds like farmland being replaced </a:t>
            </a:r>
            <a:endParaRPr sz="1600">
              <a:latin typeface="Helvetica Neue"/>
              <a:ea typeface="Helvetica Neue"/>
              <a:cs typeface="Helvetica Neue"/>
              <a:sym typeface="Helvetica Neue"/>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g20fcc059aa3_0_8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1" name="Google Shape;741;g20fcc059aa3_0_8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Calibri"/>
              <a:buNone/>
            </a:pPr>
            <a:r>
              <a:t/>
            </a:r>
            <a:endParaRPr b="1" sz="1600">
              <a:solidFill>
                <a:srgbClr val="FF0000"/>
              </a:solidFill>
              <a:latin typeface="Helvetica Neue"/>
              <a:ea typeface="Helvetica Neue"/>
              <a:cs typeface="Helvetica Neue"/>
              <a:sym typeface="Helvetica Neue"/>
            </a:endParaRPr>
          </a:p>
        </p:txBody>
      </p:sp>
      <p:sp>
        <p:nvSpPr>
          <p:cNvPr id="742" name="Google Shape;742;g20fcc059aa3_0_8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20fcc059aa3_0_8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2" name="Google Shape;752;g20fcc059aa3_0_8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Calibri"/>
              <a:buNone/>
            </a:pPr>
            <a:r>
              <a:t/>
            </a:r>
            <a:endParaRPr b="1" sz="1600">
              <a:solidFill>
                <a:srgbClr val="FF0000"/>
              </a:solidFill>
              <a:latin typeface="Helvetica Neue"/>
              <a:ea typeface="Helvetica Neue"/>
              <a:cs typeface="Helvetica Neue"/>
              <a:sym typeface="Helvetica Neue"/>
            </a:endParaRPr>
          </a:p>
        </p:txBody>
      </p:sp>
      <p:sp>
        <p:nvSpPr>
          <p:cNvPr id="753" name="Google Shape;753;g20fcc059aa3_0_8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g20fcc059aa3_0_8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2" name="Google Shape;762;g20fcc059aa3_0_8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Calibri"/>
              <a:buNone/>
            </a:pPr>
            <a:r>
              <a:t/>
            </a:r>
            <a:endParaRPr b="1" sz="1600">
              <a:solidFill>
                <a:srgbClr val="FF0000"/>
              </a:solidFill>
              <a:latin typeface="Helvetica Neue"/>
              <a:ea typeface="Helvetica Neue"/>
              <a:cs typeface="Helvetica Neue"/>
              <a:sym typeface="Helvetica Neue"/>
            </a:endParaRPr>
          </a:p>
        </p:txBody>
      </p:sp>
      <p:sp>
        <p:nvSpPr>
          <p:cNvPr id="763" name="Google Shape;763;g20fcc059aa3_0_8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0fcc059aa3_0_4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6" name="Google Shape;156;g20fcc059aa3_0_4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95250" lvl="0" marL="171450" rtl="0" algn="l">
              <a:spcBef>
                <a:spcPts val="0"/>
              </a:spcBef>
              <a:spcAft>
                <a:spcPts val="0"/>
              </a:spcAft>
              <a:buClr>
                <a:schemeClr val="dk1"/>
              </a:buClr>
              <a:buSzPts val="1100"/>
              <a:buFont typeface="Arial"/>
              <a:buNone/>
            </a:pPr>
            <a:r>
              <a:rPr b="1" lang="en" sz="1600">
                <a:solidFill>
                  <a:srgbClr val="FF0000"/>
                </a:solidFill>
                <a:latin typeface="Helvetica Neue"/>
                <a:ea typeface="Helvetica Neue"/>
                <a:cs typeface="Helvetica Neue"/>
                <a:sym typeface="Helvetica Neue"/>
              </a:rPr>
              <a:t>How does this work: There’s a process in nature called rock weathering. It already removes 1B tons of CO2 from atmosphere every year. It’s been doing this for 4.5 billion years, and is one of the only reasons earth habitable today. </a:t>
            </a:r>
            <a:endParaRPr b="1" sz="1600">
              <a:solidFill>
                <a:srgbClr val="FF0000"/>
              </a:solidFill>
              <a:latin typeface="Helvetica Neue"/>
              <a:ea typeface="Helvetica Neue"/>
              <a:cs typeface="Helvetica Neue"/>
              <a:sym typeface="Helvetica Neue"/>
            </a:endParaRPr>
          </a:p>
          <a:p>
            <a:pPr indent="-95250" lvl="0" marL="171450" rtl="0" algn="l">
              <a:spcBef>
                <a:spcPts val="0"/>
              </a:spcBef>
              <a:spcAft>
                <a:spcPts val="0"/>
              </a:spcAft>
              <a:buClr>
                <a:schemeClr val="dk1"/>
              </a:buClr>
              <a:buSzPts val="1100"/>
              <a:buFont typeface="Arial"/>
              <a:buNone/>
            </a:pPr>
            <a:r>
              <a:t/>
            </a:r>
            <a:endParaRPr b="1" sz="1600">
              <a:solidFill>
                <a:srgbClr val="FF0000"/>
              </a:solidFill>
              <a:latin typeface="Helvetica Neue"/>
              <a:ea typeface="Helvetica Neue"/>
              <a:cs typeface="Helvetica Neue"/>
              <a:sym typeface="Helvetica Neue"/>
            </a:endParaRPr>
          </a:p>
          <a:p>
            <a:pPr indent="-95250" lvl="0" marL="171450" rtl="0" algn="l">
              <a:spcBef>
                <a:spcPts val="0"/>
              </a:spcBef>
              <a:spcAft>
                <a:spcPts val="0"/>
              </a:spcAft>
              <a:buClr>
                <a:schemeClr val="dk1"/>
              </a:buClr>
              <a:buSzPts val="1100"/>
              <a:buFont typeface="Arial"/>
              <a:buNone/>
            </a:pPr>
            <a:r>
              <a:rPr b="1" lang="en" sz="1600">
                <a:solidFill>
                  <a:srgbClr val="FF0000"/>
                </a:solidFill>
                <a:latin typeface="Helvetica Neue"/>
                <a:ea typeface="Helvetica Neue"/>
                <a:cs typeface="Helvetica Neue"/>
                <a:sym typeface="Helvetica Neue"/>
              </a:rPr>
              <a:t>Circulating in the clouds —&gt; combines with rainwater —&gt; acid rain —&gt; bicarbonate, locked up —&gt; ocean.</a:t>
            </a:r>
            <a:endParaRPr b="1" sz="1600">
              <a:solidFill>
                <a:srgbClr val="FF0000"/>
              </a:solidFill>
              <a:latin typeface="Helvetica Neue"/>
              <a:ea typeface="Helvetica Neue"/>
              <a:cs typeface="Helvetica Neue"/>
              <a:sym typeface="Helvetica Neue"/>
            </a:endParaRPr>
          </a:p>
          <a:p>
            <a:pPr indent="-95250" lvl="0" marL="171450" rtl="0" algn="l">
              <a:spcBef>
                <a:spcPts val="0"/>
              </a:spcBef>
              <a:spcAft>
                <a:spcPts val="0"/>
              </a:spcAft>
              <a:buClr>
                <a:schemeClr val="dk1"/>
              </a:buClr>
              <a:buSzPts val="1200"/>
              <a:buFont typeface="Calibri"/>
              <a:buNone/>
            </a:pPr>
            <a:r>
              <a:t/>
            </a:r>
            <a:endParaRPr b="1" sz="1600">
              <a:solidFill>
                <a:srgbClr val="FF0000"/>
              </a:solidFill>
              <a:latin typeface="Helvetica Neue"/>
              <a:ea typeface="Helvetica Neue"/>
              <a:cs typeface="Helvetica Neue"/>
              <a:sym typeface="Helvetica Neue"/>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g20fcc059aa3_0_8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2" name="Google Shape;772;g20fcc059aa3_0_8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Calibri"/>
              <a:buNone/>
            </a:pPr>
            <a:r>
              <a:t/>
            </a:r>
            <a:endParaRPr/>
          </a:p>
        </p:txBody>
      </p:sp>
      <p:sp>
        <p:nvSpPr>
          <p:cNvPr id="773" name="Google Shape;773;g20fcc059aa3_0_8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g20fcc059aa3_0_9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0" name="Google Shape;800;g20fcc059aa3_0_9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Calibri"/>
              <a:buNone/>
            </a:pPr>
            <a:r>
              <a:rPr b="1" i="1" lang="en" sz="1600">
                <a:solidFill>
                  <a:srgbClr val="FF0000"/>
                </a:solidFill>
                <a:latin typeface="Helvetica Neue"/>
                <a:ea typeface="Helvetica Neue"/>
                <a:cs typeface="Helvetica Neue"/>
                <a:sym typeface="Helvetica Neue"/>
              </a:rPr>
              <a:t>Speed of CDR unreliable if not optimized. (10-50 years) → Lithos able to get it down to 2-3 years (to publish our data in mid-2023) </a:t>
            </a:r>
            <a:endParaRPr/>
          </a:p>
        </p:txBody>
      </p:sp>
      <p:sp>
        <p:nvSpPr>
          <p:cNvPr id="801" name="Google Shape;801;g20fcc059aa3_0_9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g20fcc059aa3_0_11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5" name="Google Shape;815;g20fcc059aa3_0_11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spcBef>
                <a:spcPts val="0"/>
              </a:spcBef>
              <a:spcAft>
                <a:spcPts val="0"/>
              </a:spcAft>
              <a:buSzPts val="1100"/>
              <a:buChar char="-"/>
            </a:pPr>
            <a:r>
              <a:rPr lang="en"/>
              <a:t>Yield benefits seen sometimes and not seen others</a:t>
            </a:r>
            <a:endParaRPr/>
          </a:p>
          <a:p>
            <a:pPr indent="-298450" lvl="0" marL="457200" rtl="0" algn="l">
              <a:spcBef>
                <a:spcPts val="0"/>
              </a:spcBef>
              <a:spcAft>
                <a:spcPts val="0"/>
              </a:spcAft>
              <a:buSzPts val="1100"/>
              <a:buChar char="-"/>
            </a:pPr>
            <a:r>
              <a:rPr lang="en"/>
              <a:t>Need more research in VA/NC</a:t>
            </a:r>
            <a:endParaRPr/>
          </a:p>
        </p:txBody>
      </p:sp>
      <p:sp>
        <p:nvSpPr>
          <p:cNvPr id="816" name="Google Shape;816;g20fcc059aa3_0_11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g20fcc059aa3_0_11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7" name="Google Shape;827;g20fcc059aa3_0_11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spcBef>
                <a:spcPts val="0"/>
              </a:spcBef>
              <a:spcAft>
                <a:spcPts val="0"/>
              </a:spcAft>
              <a:buSzPts val="1100"/>
              <a:buChar char="-"/>
            </a:pPr>
            <a:r>
              <a:rPr lang="en"/>
              <a:t>Yield benefits seen sometimes and not seen others</a:t>
            </a:r>
            <a:endParaRPr/>
          </a:p>
          <a:p>
            <a:pPr indent="-298450" lvl="0" marL="457200" rtl="0" algn="l">
              <a:spcBef>
                <a:spcPts val="0"/>
              </a:spcBef>
              <a:spcAft>
                <a:spcPts val="0"/>
              </a:spcAft>
              <a:buSzPts val="1100"/>
              <a:buChar char="-"/>
            </a:pPr>
            <a:r>
              <a:rPr lang="en"/>
              <a:t>Need more research in VA/NC</a:t>
            </a:r>
            <a:endParaRPr/>
          </a:p>
        </p:txBody>
      </p:sp>
      <p:sp>
        <p:nvSpPr>
          <p:cNvPr id="828" name="Google Shape;828;g20fcc059aa3_0_11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g20fcc059aa3_0_11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9" name="Google Shape;839;g20fcc059aa3_0_11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spcBef>
                <a:spcPts val="0"/>
              </a:spcBef>
              <a:spcAft>
                <a:spcPts val="0"/>
              </a:spcAft>
              <a:buSzPts val="1100"/>
              <a:buChar char="-"/>
            </a:pPr>
            <a:r>
              <a:rPr lang="en"/>
              <a:t>Yield benefits seen sometimes and not seen others</a:t>
            </a:r>
            <a:endParaRPr/>
          </a:p>
          <a:p>
            <a:pPr indent="-298450" lvl="0" marL="457200" rtl="0" algn="l">
              <a:spcBef>
                <a:spcPts val="0"/>
              </a:spcBef>
              <a:spcAft>
                <a:spcPts val="0"/>
              </a:spcAft>
              <a:buSzPts val="1100"/>
              <a:buChar char="-"/>
            </a:pPr>
            <a:r>
              <a:rPr lang="en"/>
              <a:t>Need more research in VA/NC</a:t>
            </a:r>
            <a:endParaRPr/>
          </a:p>
        </p:txBody>
      </p:sp>
      <p:sp>
        <p:nvSpPr>
          <p:cNvPr id="840" name="Google Shape;840;g20fcc059aa3_0_11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g20fcc059aa3_0_11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1" name="Google Shape;851;g20fcc059aa3_0_11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spcBef>
                <a:spcPts val="0"/>
              </a:spcBef>
              <a:spcAft>
                <a:spcPts val="0"/>
              </a:spcAft>
              <a:buSzPts val="1100"/>
              <a:buChar char="-"/>
            </a:pPr>
            <a:r>
              <a:rPr lang="en"/>
              <a:t>Yield benefits seen sometimes and not seen others</a:t>
            </a:r>
            <a:endParaRPr/>
          </a:p>
          <a:p>
            <a:pPr indent="-298450" lvl="0" marL="457200" rtl="0" algn="l">
              <a:spcBef>
                <a:spcPts val="0"/>
              </a:spcBef>
              <a:spcAft>
                <a:spcPts val="0"/>
              </a:spcAft>
              <a:buSzPts val="1100"/>
              <a:buChar char="-"/>
            </a:pPr>
            <a:r>
              <a:rPr lang="en"/>
              <a:t>Need more research in VA/NC</a:t>
            </a:r>
            <a:endParaRPr/>
          </a:p>
        </p:txBody>
      </p:sp>
      <p:sp>
        <p:nvSpPr>
          <p:cNvPr id="852" name="Google Shape;852;g20fcc059aa3_0_11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g20fcc059aa3_0_11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3" name="Google Shape;863;g20fcc059aa3_0_11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spcBef>
                <a:spcPts val="0"/>
              </a:spcBef>
              <a:spcAft>
                <a:spcPts val="0"/>
              </a:spcAft>
              <a:buSzPts val="1100"/>
              <a:buChar char="-"/>
            </a:pPr>
            <a:r>
              <a:rPr lang="en"/>
              <a:t>Yield benefits seen sometimes and not seen others</a:t>
            </a:r>
            <a:endParaRPr/>
          </a:p>
          <a:p>
            <a:pPr indent="-298450" lvl="0" marL="457200" rtl="0" algn="l">
              <a:spcBef>
                <a:spcPts val="0"/>
              </a:spcBef>
              <a:spcAft>
                <a:spcPts val="0"/>
              </a:spcAft>
              <a:buSzPts val="1100"/>
              <a:buChar char="-"/>
            </a:pPr>
            <a:r>
              <a:rPr lang="en"/>
              <a:t>Need more research in VA/NC</a:t>
            </a:r>
            <a:endParaRPr/>
          </a:p>
        </p:txBody>
      </p:sp>
      <p:sp>
        <p:nvSpPr>
          <p:cNvPr id="864" name="Google Shape;864;g20fcc059aa3_0_11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 name="Shape 873"/>
        <p:cNvGrpSpPr/>
        <p:nvPr/>
      </p:nvGrpSpPr>
      <p:grpSpPr>
        <a:xfrm>
          <a:off x="0" y="0"/>
          <a:ext cx="0" cy="0"/>
          <a:chOff x="0" y="0"/>
          <a:chExt cx="0" cy="0"/>
        </a:xfrm>
      </p:grpSpPr>
      <p:sp>
        <p:nvSpPr>
          <p:cNvPr id="874" name="Google Shape;874;g20fcc059aa3_0_12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5" name="Google Shape;875;g20fcc059aa3_0_12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spcBef>
                <a:spcPts val="0"/>
              </a:spcBef>
              <a:spcAft>
                <a:spcPts val="0"/>
              </a:spcAft>
              <a:buSzPts val="1100"/>
              <a:buChar char="-"/>
            </a:pPr>
            <a:r>
              <a:rPr lang="en"/>
              <a:t>Yield benefits seen sometimes and not seen others</a:t>
            </a:r>
            <a:endParaRPr/>
          </a:p>
          <a:p>
            <a:pPr indent="-298450" lvl="0" marL="457200" rtl="0" algn="l">
              <a:spcBef>
                <a:spcPts val="0"/>
              </a:spcBef>
              <a:spcAft>
                <a:spcPts val="0"/>
              </a:spcAft>
              <a:buSzPts val="1100"/>
              <a:buChar char="-"/>
            </a:pPr>
            <a:r>
              <a:rPr lang="en"/>
              <a:t>Need more research in VA/NC</a:t>
            </a:r>
            <a:endParaRPr/>
          </a:p>
        </p:txBody>
      </p:sp>
      <p:sp>
        <p:nvSpPr>
          <p:cNvPr id="876" name="Google Shape;876;g20fcc059aa3_0_12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 name="Shape 889"/>
        <p:cNvGrpSpPr/>
        <p:nvPr/>
      </p:nvGrpSpPr>
      <p:grpSpPr>
        <a:xfrm>
          <a:off x="0" y="0"/>
          <a:ext cx="0" cy="0"/>
          <a:chOff x="0" y="0"/>
          <a:chExt cx="0" cy="0"/>
        </a:xfrm>
      </p:grpSpPr>
      <p:sp>
        <p:nvSpPr>
          <p:cNvPr id="890" name="Google Shape;890;g20fcc059aa3_0_10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1" name="Google Shape;891;g20fcc059aa3_0_10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Calibri"/>
              <a:buNone/>
            </a:pPr>
            <a:r>
              <a:t/>
            </a:r>
            <a:endParaRPr/>
          </a:p>
        </p:txBody>
      </p:sp>
      <p:sp>
        <p:nvSpPr>
          <p:cNvPr id="892" name="Google Shape;892;g20fcc059aa3_0_10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6" name="Shape 916"/>
        <p:cNvGrpSpPr/>
        <p:nvPr/>
      </p:nvGrpSpPr>
      <p:grpSpPr>
        <a:xfrm>
          <a:off x="0" y="0"/>
          <a:ext cx="0" cy="0"/>
          <a:chOff x="0" y="0"/>
          <a:chExt cx="0" cy="0"/>
        </a:xfrm>
      </p:grpSpPr>
      <p:sp>
        <p:nvSpPr>
          <p:cNvPr id="917" name="Google Shape;917;g20fcc059aa3_0_13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8" name="Google Shape;918;g20fcc059aa3_0_13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Calibri"/>
              <a:buNone/>
            </a:pPr>
            <a:r>
              <a:t/>
            </a:r>
            <a:endParaRPr/>
          </a:p>
        </p:txBody>
      </p:sp>
      <p:sp>
        <p:nvSpPr>
          <p:cNvPr id="919" name="Google Shape;919;g20fcc059aa3_0_13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0fcc059aa3_0_4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7" name="Google Shape;167;g20fcc059aa3_0_4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95250" lvl="0" marL="171450" rtl="0" algn="l">
              <a:spcBef>
                <a:spcPts val="0"/>
              </a:spcBef>
              <a:spcAft>
                <a:spcPts val="0"/>
              </a:spcAft>
              <a:buClr>
                <a:schemeClr val="dk1"/>
              </a:buClr>
              <a:buSzPts val="1100"/>
              <a:buFont typeface="Arial"/>
              <a:buNone/>
            </a:pPr>
            <a:r>
              <a:rPr b="1" lang="en" sz="1600">
                <a:solidFill>
                  <a:srgbClr val="FF0000"/>
                </a:solidFill>
                <a:latin typeface="Helvetica Neue"/>
                <a:ea typeface="Helvetica Neue"/>
                <a:cs typeface="Helvetica Neue"/>
                <a:sym typeface="Helvetica Neue"/>
              </a:rPr>
              <a:t>How does this work: There’s a process in nature called rock weathering. It already removes 1B tons of CO2 from atmosphere every year. It’s been doing this for 4.5 billion years, and is one of the only reasons earth habitable today. </a:t>
            </a:r>
            <a:endParaRPr b="1" sz="1600">
              <a:solidFill>
                <a:srgbClr val="FF0000"/>
              </a:solidFill>
              <a:latin typeface="Helvetica Neue"/>
              <a:ea typeface="Helvetica Neue"/>
              <a:cs typeface="Helvetica Neue"/>
              <a:sym typeface="Helvetica Neue"/>
            </a:endParaRPr>
          </a:p>
          <a:p>
            <a:pPr indent="-95250" lvl="0" marL="171450" rtl="0" algn="l">
              <a:spcBef>
                <a:spcPts val="0"/>
              </a:spcBef>
              <a:spcAft>
                <a:spcPts val="0"/>
              </a:spcAft>
              <a:buClr>
                <a:schemeClr val="dk1"/>
              </a:buClr>
              <a:buSzPts val="1100"/>
              <a:buFont typeface="Arial"/>
              <a:buNone/>
            </a:pPr>
            <a:r>
              <a:t/>
            </a:r>
            <a:endParaRPr b="1" sz="1600">
              <a:solidFill>
                <a:srgbClr val="FF0000"/>
              </a:solidFill>
              <a:latin typeface="Helvetica Neue"/>
              <a:ea typeface="Helvetica Neue"/>
              <a:cs typeface="Helvetica Neue"/>
              <a:sym typeface="Helvetica Neue"/>
            </a:endParaRPr>
          </a:p>
          <a:p>
            <a:pPr indent="-95250" lvl="0" marL="171450" rtl="0" algn="l">
              <a:spcBef>
                <a:spcPts val="0"/>
              </a:spcBef>
              <a:spcAft>
                <a:spcPts val="0"/>
              </a:spcAft>
              <a:buClr>
                <a:schemeClr val="dk1"/>
              </a:buClr>
              <a:buSzPts val="1100"/>
              <a:buFont typeface="Arial"/>
              <a:buNone/>
            </a:pPr>
            <a:r>
              <a:rPr b="1" lang="en" sz="1600">
                <a:solidFill>
                  <a:srgbClr val="FF0000"/>
                </a:solidFill>
                <a:latin typeface="Helvetica Neue"/>
                <a:ea typeface="Helvetica Neue"/>
                <a:cs typeface="Helvetica Neue"/>
                <a:sym typeface="Helvetica Neue"/>
              </a:rPr>
              <a:t>Circulating in the clouds —&gt; combines with rainwater —&gt; acid rain —&gt; bicarbonate, locked up —&gt; ocean.</a:t>
            </a:r>
            <a:endParaRPr b="1" sz="1600">
              <a:solidFill>
                <a:srgbClr val="FF0000"/>
              </a:solidFill>
              <a:latin typeface="Helvetica Neue"/>
              <a:ea typeface="Helvetica Neue"/>
              <a:cs typeface="Helvetica Neue"/>
              <a:sym typeface="Helvetica Neue"/>
            </a:endParaRPr>
          </a:p>
          <a:p>
            <a:pPr indent="-95250" lvl="0" marL="171450" rtl="0" algn="l">
              <a:spcBef>
                <a:spcPts val="0"/>
              </a:spcBef>
              <a:spcAft>
                <a:spcPts val="0"/>
              </a:spcAft>
              <a:buClr>
                <a:schemeClr val="dk1"/>
              </a:buClr>
              <a:buSzPts val="1200"/>
              <a:buFont typeface="Calibri"/>
              <a:buNone/>
            </a:pPr>
            <a:r>
              <a:t/>
            </a:r>
            <a:endParaRPr b="1" sz="1600">
              <a:solidFill>
                <a:srgbClr val="FF0000"/>
              </a:solidFill>
              <a:latin typeface="Helvetica Neue"/>
              <a:ea typeface="Helvetica Neue"/>
              <a:cs typeface="Helvetica Neue"/>
              <a:sym typeface="Helvetica Neue"/>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3" name="Shape 943"/>
        <p:cNvGrpSpPr/>
        <p:nvPr/>
      </p:nvGrpSpPr>
      <p:grpSpPr>
        <a:xfrm>
          <a:off x="0" y="0"/>
          <a:ext cx="0" cy="0"/>
          <a:chOff x="0" y="0"/>
          <a:chExt cx="0" cy="0"/>
        </a:xfrm>
      </p:grpSpPr>
      <p:sp>
        <p:nvSpPr>
          <p:cNvPr id="944" name="Google Shape;944;g20fcc059aa3_0_9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5" name="Google Shape;945;g20fcc059aa3_0_9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Calibri"/>
              <a:buNone/>
            </a:pPr>
            <a:r>
              <a:rPr b="1" lang="en" sz="1600">
                <a:solidFill>
                  <a:srgbClr val="FF0000"/>
                </a:solidFill>
                <a:latin typeface="Helvetica Neue"/>
                <a:ea typeface="Helvetica Neue"/>
                <a:cs typeface="Helvetica Neue"/>
                <a:sym typeface="Helvetica Neue"/>
              </a:rPr>
              <a:t>noah</a:t>
            </a:r>
            <a:endParaRPr>
              <a:solidFill>
                <a:schemeClr val="dk1"/>
              </a:solidFill>
            </a:endParaRPr>
          </a:p>
          <a:p>
            <a:pPr indent="-95250" lvl="0" marL="171450" rtl="0" algn="l">
              <a:spcBef>
                <a:spcPts val="0"/>
              </a:spcBef>
              <a:spcAft>
                <a:spcPts val="0"/>
              </a:spcAft>
              <a:buClr>
                <a:schemeClr val="dk1"/>
              </a:buClr>
              <a:buSzPts val="1200"/>
              <a:buFont typeface="Calibri"/>
              <a:buNone/>
            </a:pPr>
            <a:r>
              <a:t/>
            </a:r>
            <a:endParaRPr b="1" sz="1600">
              <a:solidFill>
                <a:srgbClr val="FF0000"/>
              </a:solidFill>
              <a:latin typeface="Helvetica Neue"/>
              <a:ea typeface="Helvetica Neue"/>
              <a:cs typeface="Helvetica Neue"/>
              <a:sym typeface="Helvetica Neue"/>
            </a:endParaRPr>
          </a:p>
        </p:txBody>
      </p:sp>
      <p:sp>
        <p:nvSpPr>
          <p:cNvPr id="946" name="Google Shape;946;g20fcc059aa3_0_9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5" name="Shape 955"/>
        <p:cNvGrpSpPr/>
        <p:nvPr/>
      </p:nvGrpSpPr>
      <p:grpSpPr>
        <a:xfrm>
          <a:off x="0" y="0"/>
          <a:ext cx="0" cy="0"/>
          <a:chOff x="0" y="0"/>
          <a:chExt cx="0" cy="0"/>
        </a:xfrm>
      </p:grpSpPr>
      <p:sp>
        <p:nvSpPr>
          <p:cNvPr id="956" name="Google Shape;956;g20fcc059aa3_0_9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7" name="Google Shape;957;g20fcc059aa3_0_9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Calibri"/>
              <a:buNone/>
            </a:pPr>
            <a:r>
              <a:rPr b="1" lang="en" sz="1600">
                <a:solidFill>
                  <a:srgbClr val="FF0000"/>
                </a:solidFill>
                <a:latin typeface="Helvetica Neue"/>
                <a:ea typeface="Helvetica Neue"/>
                <a:cs typeface="Helvetica Neue"/>
                <a:sym typeface="Helvetica Neue"/>
              </a:rPr>
              <a:t>noah</a:t>
            </a:r>
            <a:endParaRPr>
              <a:solidFill>
                <a:schemeClr val="dk1"/>
              </a:solidFill>
            </a:endParaRPr>
          </a:p>
          <a:p>
            <a:pPr indent="-95250" lvl="0" marL="171450" rtl="0" algn="l">
              <a:spcBef>
                <a:spcPts val="0"/>
              </a:spcBef>
              <a:spcAft>
                <a:spcPts val="0"/>
              </a:spcAft>
              <a:buClr>
                <a:schemeClr val="dk1"/>
              </a:buClr>
              <a:buSzPts val="1200"/>
              <a:buFont typeface="Calibri"/>
              <a:buNone/>
            </a:pPr>
            <a:r>
              <a:t/>
            </a:r>
            <a:endParaRPr b="1" sz="1600">
              <a:solidFill>
                <a:srgbClr val="FF0000"/>
              </a:solidFill>
              <a:latin typeface="Helvetica Neue"/>
              <a:ea typeface="Helvetica Neue"/>
              <a:cs typeface="Helvetica Neue"/>
              <a:sym typeface="Helvetica Neue"/>
            </a:endParaRPr>
          </a:p>
        </p:txBody>
      </p:sp>
      <p:sp>
        <p:nvSpPr>
          <p:cNvPr id="958" name="Google Shape;958;g20fcc059aa3_0_9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7" name="Shape 967"/>
        <p:cNvGrpSpPr/>
        <p:nvPr/>
      </p:nvGrpSpPr>
      <p:grpSpPr>
        <a:xfrm>
          <a:off x="0" y="0"/>
          <a:ext cx="0" cy="0"/>
          <a:chOff x="0" y="0"/>
          <a:chExt cx="0" cy="0"/>
        </a:xfrm>
      </p:grpSpPr>
      <p:sp>
        <p:nvSpPr>
          <p:cNvPr id="968" name="Google Shape;968;g20fcc059aa3_0_9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9" name="Google Shape;969;g20fcc059aa3_0_9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Calibri"/>
              <a:buNone/>
            </a:pPr>
            <a:r>
              <a:rPr b="1" lang="en" sz="1600">
                <a:solidFill>
                  <a:srgbClr val="FF0000"/>
                </a:solidFill>
                <a:latin typeface="Helvetica Neue"/>
                <a:ea typeface="Helvetica Neue"/>
                <a:cs typeface="Helvetica Neue"/>
                <a:sym typeface="Helvetica Neue"/>
              </a:rPr>
              <a:t>noah</a:t>
            </a:r>
            <a:endParaRPr/>
          </a:p>
        </p:txBody>
      </p:sp>
      <p:sp>
        <p:nvSpPr>
          <p:cNvPr id="970" name="Google Shape;970;g20fcc059aa3_0_9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g20fcc059aa3_0_9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1" name="Google Shape;981;g20fcc059aa3_0_9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Calibri"/>
              <a:buNone/>
            </a:pPr>
            <a:r>
              <a:rPr lang="en"/>
              <a:t>Default slide format (non-partnership)</a:t>
            </a:r>
            <a:endParaRPr/>
          </a:p>
        </p:txBody>
      </p:sp>
      <p:sp>
        <p:nvSpPr>
          <p:cNvPr id="982" name="Google Shape;982;g20fcc059aa3_0_9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5" name="Shape 995"/>
        <p:cNvGrpSpPr/>
        <p:nvPr/>
      </p:nvGrpSpPr>
      <p:grpSpPr>
        <a:xfrm>
          <a:off x="0" y="0"/>
          <a:ext cx="0" cy="0"/>
          <a:chOff x="0" y="0"/>
          <a:chExt cx="0" cy="0"/>
        </a:xfrm>
      </p:grpSpPr>
      <p:sp>
        <p:nvSpPr>
          <p:cNvPr id="996" name="Google Shape;996;g20fcc059aa3_0_15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97" name="Google Shape;997;g20fcc059aa3_0_155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b="1" lang="en" sz="1600">
                <a:latin typeface="Helvetica Neue"/>
                <a:ea typeface="Helvetica Neue"/>
                <a:cs typeface="Helvetica Neue"/>
                <a:sym typeface="Helvetica Neue"/>
              </a:rPr>
              <a:t>Title Slide (logo + name)</a:t>
            </a:r>
            <a:endParaRPr sz="1600">
              <a:latin typeface="Helvetica Neue"/>
              <a:ea typeface="Helvetica Neue"/>
              <a:cs typeface="Helvetica Neue"/>
              <a:sym typeface="Helvetica Neue"/>
            </a:endParaRPr>
          </a:p>
          <a:p>
            <a:pPr indent="0" lvl="0" marL="0" rtl="0" algn="l">
              <a:lnSpc>
                <a:spcPct val="117999"/>
              </a:lnSpc>
              <a:spcBef>
                <a:spcPts val="0"/>
              </a:spcBef>
              <a:spcAft>
                <a:spcPts val="0"/>
              </a:spcAft>
              <a:buNone/>
            </a:pPr>
            <a:r>
              <a:rPr lang="en" sz="1600">
                <a:latin typeface="Helvetica Neue"/>
                <a:ea typeface="Helvetica Neue"/>
                <a:cs typeface="Helvetica Neue"/>
                <a:sym typeface="Helvetica Neue"/>
              </a:rPr>
              <a:t>Include a short version of your 1-liner.</a:t>
            </a:r>
            <a:endParaRPr sz="1600">
              <a:latin typeface="Helvetica Neue"/>
              <a:ea typeface="Helvetica Neue"/>
              <a:cs typeface="Helvetica Neue"/>
              <a:sym typeface="Helvetica Neue"/>
            </a:endParaRPr>
          </a:p>
          <a:p>
            <a:pPr indent="0" lvl="0" marL="0" rtl="0" algn="l">
              <a:lnSpc>
                <a:spcPct val="117999"/>
              </a:lnSpc>
              <a:spcBef>
                <a:spcPts val="0"/>
              </a:spcBef>
              <a:spcAft>
                <a:spcPts val="0"/>
              </a:spcAft>
              <a:buNone/>
            </a:pPr>
            <a:r>
              <a:t/>
            </a:r>
            <a:endParaRPr sz="1600">
              <a:latin typeface="Helvetica Neue"/>
              <a:ea typeface="Helvetica Neue"/>
              <a:cs typeface="Helvetica Neue"/>
              <a:sym typeface="Helvetica Neue"/>
            </a:endParaRPr>
          </a:p>
          <a:p>
            <a:pPr indent="0" lvl="0" marL="0" rtl="0" algn="l">
              <a:lnSpc>
                <a:spcPct val="117999"/>
              </a:lnSpc>
              <a:spcBef>
                <a:spcPts val="0"/>
              </a:spcBef>
              <a:spcAft>
                <a:spcPts val="0"/>
              </a:spcAft>
              <a:buNone/>
            </a:pPr>
            <a:r>
              <a:rPr lang="en" sz="1600">
                <a:latin typeface="Helvetica Neue"/>
                <a:ea typeface="Helvetica Neue"/>
                <a:cs typeface="Helvetica Neue"/>
                <a:sym typeface="Helvetica Neue"/>
              </a:rPr>
              <a:t>Problem: sounds like farmland being replaced </a:t>
            </a:r>
            <a:endParaRPr sz="1600">
              <a:latin typeface="Helvetica Neue"/>
              <a:ea typeface="Helvetica Neue"/>
              <a:cs typeface="Helvetica Neue"/>
              <a:sym typeface="Helvetica Neue"/>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0" name="Shape 1000"/>
        <p:cNvGrpSpPr/>
        <p:nvPr/>
      </p:nvGrpSpPr>
      <p:grpSpPr>
        <a:xfrm>
          <a:off x="0" y="0"/>
          <a:ext cx="0" cy="0"/>
          <a:chOff x="0" y="0"/>
          <a:chExt cx="0" cy="0"/>
        </a:xfrm>
      </p:grpSpPr>
      <p:sp>
        <p:nvSpPr>
          <p:cNvPr id="1001" name="Google Shape;1001;g1caae133f9c_0_4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2" name="Google Shape;1002;g1caae133f9c_0_4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Farmers benefits slides</a:t>
            </a:r>
            <a:endParaRPr>
              <a:solidFill>
                <a:schemeClr val="dk1"/>
              </a:solidFill>
            </a:endParaRPr>
          </a:p>
          <a:p>
            <a:pPr indent="0" lvl="0" marL="0" rtl="0" algn="l">
              <a:spcBef>
                <a:spcPts val="0"/>
              </a:spcBef>
              <a:spcAft>
                <a:spcPts val="0"/>
              </a:spcAft>
              <a:buNone/>
            </a:pPr>
            <a:r>
              <a:t/>
            </a:r>
            <a:endParaRPr b="1" sz="1600">
              <a:solidFill>
                <a:srgbClr val="FF0000"/>
              </a:solidFill>
              <a:latin typeface="Helvetica Neue"/>
              <a:ea typeface="Helvetica Neue"/>
              <a:cs typeface="Helvetica Neue"/>
              <a:sym typeface="Helvetica Neue"/>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4" name="Shape 1014"/>
        <p:cNvGrpSpPr/>
        <p:nvPr/>
      </p:nvGrpSpPr>
      <p:grpSpPr>
        <a:xfrm>
          <a:off x="0" y="0"/>
          <a:ext cx="0" cy="0"/>
          <a:chOff x="0" y="0"/>
          <a:chExt cx="0" cy="0"/>
        </a:xfrm>
      </p:grpSpPr>
      <p:sp>
        <p:nvSpPr>
          <p:cNvPr id="1015" name="Google Shape;1015;g1caae133f9c_0_5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6" name="Google Shape;1016;g1caae133f9c_0_5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Farmers benefits slides</a:t>
            </a:r>
            <a:endParaRPr>
              <a:solidFill>
                <a:schemeClr val="dk1"/>
              </a:solidFill>
            </a:endParaRPr>
          </a:p>
          <a:p>
            <a:pPr indent="0" lvl="0" marL="0" rtl="0" algn="l">
              <a:spcBef>
                <a:spcPts val="0"/>
              </a:spcBef>
              <a:spcAft>
                <a:spcPts val="0"/>
              </a:spcAft>
              <a:buClr>
                <a:schemeClr val="dk1"/>
              </a:buClr>
              <a:buSzPts val="1100"/>
              <a:buFont typeface="Arial"/>
              <a:buNone/>
            </a:pPr>
            <a:r>
              <a:t/>
            </a:r>
            <a:endParaRPr b="1" sz="1600">
              <a:solidFill>
                <a:srgbClr val="FF0000"/>
              </a:solidFill>
              <a:latin typeface="Helvetica Neue"/>
              <a:ea typeface="Helvetica Neue"/>
              <a:cs typeface="Helvetica Neue"/>
              <a:sym typeface="Helvetica Neue"/>
            </a:endParaRPr>
          </a:p>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4" name="Shape 1024"/>
        <p:cNvGrpSpPr/>
        <p:nvPr/>
      </p:nvGrpSpPr>
      <p:grpSpPr>
        <a:xfrm>
          <a:off x="0" y="0"/>
          <a:ext cx="0" cy="0"/>
          <a:chOff x="0" y="0"/>
          <a:chExt cx="0" cy="0"/>
        </a:xfrm>
      </p:grpSpPr>
      <p:sp>
        <p:nvSpPr>
          <p:cNvPr id="1025" name="Google Shape;1025;g1caae133f9c_0_5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6" name="Google Shape;1026;g1caae133f9c_0_5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Farmers benefits slides</a:t>
            </a:r>
            <a:endParaRPr>
              <a:solidFill>
                <a:schemeClr val="dk1"/>
              </a:solidFill>
            </a:endParaRPr>
          </a:p>
          <a:p>
            <a:pPr indent="0" lvl="0" marL="0" rtl="0" algn="l">
              <a:spcBef>
                <a:spcPts val="0"/>
              </a:spcBef>
              <a:spcAft>
                <a:spcPts val="0"/>
              </a:spcAft>
              <a:buClr>
                <a:schemeClr val="dk1"/>
              </a:buClr>
              <a:buSzPts val="1100"/>
              <a:buFont typeface="Arial"/>
              <a:buNone/>
            </a:pPr>
            <a:r>
              <a:t/>
            </a:r>
            <a:endParaRPr b="1" sz="1600">
              <a:solidFill>
                <a:srgbClr val="FF0000"/>
              </a:solidFill>
              <a:latin typeface="Helvetica Neue"/>
              <a:ea typeface="Helvetica Neue"/>
              <a:cs typeface="Helvetica Neue"/>
              <a:sym typeface="Helvetica Neue"/>
            </a:endParaRPr>
          </a:p>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4" name="Shape 1034"/>
        <p:cNvGrpSpPr/>
        <p:nvPr/>
      </p:nvGrpSpPr>
      <p:grpSpPr>
        <a:xfrm>
          <a:off x="0" y="0"/>
          <a:ext cx="0" cy="0"/>
          <a:chOff x="0" y="0"/>
          <a:chExt cx="0" cy="0"/>
        </a:xfrm>
      </p:grpSpPr>
      <p:sp>
        <p:nvSpPr>
          <p:cNvPr id="1035" name="Google Shape;1035;g1caae133f9c_0_5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6" name="Google Shape;1036;g1caae133f9c_0_5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Farmers benefits slides</a:t>
            </a:r>
            <a:endParaRPr>
              <a:solidFill>
                <a:schemeClr val="dk1"/>
              </a:solidFill>
            </a:endParaRPr>
          </a:p>
          <a:p>
            <a:pPr indent="0" lvl="0" marL="0" rtl="0" algn="l">
              <a:spcBef>
                <a:spcPts val="0"/>
              </a:spcBef>
              <a:spcAft>
                <a:spcPts val="0"/>
              </a:spcAft>
              <a:buClr>
                <a:schemeClr val="dk1"/>
              </a:buClr>
              <a:buSzPts val="1100"/>
              <a:buFont typeface="Arial"/>
              <a:buNone/>
            </a:pPr>
            <a:r>
              <a:t/>
            </a:r>
            <a:endParaRPr b="1" sz="1600">
              <a:solidFill>
                <a:srgbClr val="FF0000"/>
              </a:solidFill>
              <a:latin typeface="Helvetica Neue"/>
              <a:ea typeface="Helvetica Neue"/>
              <a:cs typeface="Helvetica Neue"/>
              <a:sym typeface="Helvetica Neue"/>
            </a:endParaRPr>
          </a:p>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5" name="Shape 1045"/>
        <p:cNvGrpSpPr/>
        <p:nvPr/>
      </p:nvGrpSpPr>
      <p:grpSpPr>
        <a:xfrm>
          <a:off x="0" y="0"/>
          <a:ext cx="0" cy="0"/>
          <a:chOff x="0" y="0"/>
          <a:chExt cx="0" cy="0"/>
        </a:xfrm>
      </p:grpSpPr>
      <p:sp>
        <p:nvSpPr>
          <p:cNvPr id="1046" name="Google Shape;1046;g1caae133f9c_0_5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7" name="Google Shape;1047;g1caae133f9c_0_5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Farmers benefits slides</a:t>
            </a:r>
            <a:endParaRPr>
              <a:solidFill>
                <a:schemeClr val="dk1"/>
              </a:solidFill>
            </a:endParaRPr>
          </a:p>
          <a:p>
            <a:pPr indent="0" lvl="0" marL="0" rtl="0" algn="l">
              <a:spcBef>
                <a:spcPts val="0"/>
              </a:spcBef>
              <a:spcAft>
                <a:spcPts val="0"/>
              </a:spcAft>
              <a:buClr>
                <a:schemeClr val="dk1"/>
              </a:buClr>
              <a:buSzPts val="1100"/>
              <a:buFont typeface="Arial"/>
              <a:buNone/>
            </a:pPr>
            <a:r>
              <a:t/>
            </a:r>
            <a:endParaRPr b="1" sz="1600">
              <a:solidFill>
                <a:srgbClr val="FF0000"/>
              </a:solidFill>
              <a:latin typeface="Helvetica Neue"/>
              <a:ea typeface="Helvetica Neue"/>
              <a:cs typeface="Helvetica Neue"/>
              <a:sym typeface="Helvetica Neue"/>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0fcc059aa3_0_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9" name="Google Shape;179;g20fcc059aa3_0_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*But we need it to happen faster.*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At Lithos, we speed that up by 100-1000x times, and capture carbon for 1/5 the cost of other carbon removal methods today.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Crushed up rock powder that has NO commercially salable value. </a:t>
            </a:r>
            <a:endParaRPr/>
          </a:p>
          <a:p>
            <a:pPr indent="0" lvl="0" marL="0" rtl="0" algn="l">
              <a:lnSpc>
                <a:spcPct val="100000"/>
              </a:lnSpc>
              <a:spcBef>
                <a:spcPts val="0"/>
              </a:spcBef>
              <a:spcAft>
                <a:spcPts val="0"/>
              </a:spcAft>
              <a:buClr>
                <a:schemeClr val="dk1"/>
              </a:buClr>
              <a:buSzPts val="1100"/>
              <a:buFont typeface="Arial"/>
              <a:buNone/>
            </a:pPr>
            <a:r>
              <a:rPr lang="en"/>
              <a:t>We apply it in fields.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100"/>
              <a:buNone/>
            </a:pPr>
            <a:r>
              <a:rPr lang="en"/>
              <a:t>On track to capture 2000 tons this year.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*It’s not enough to be a carbon removal company. We need to do this fast*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	* plug into a trillion dollars of agricultural infrastructure that already exists for rock dust in farms. </a:t>
            </a:r>
            <a:endParaRPr/>
          </a:p>
          <a:p>
            <a:pPr indent="0" lvl="0" marL="0" rtl="0" algn="l">
              <a:lnSpc>
                <a:spcPct val="100000"/>
              </a:lnSpc>
              <a:spcBef>
                <a:spcPts val="0"/>
              </a:spcBef>
              <a:spcAft>
                <a:spcPts val="0"/>
              </a:spcAft>
              <a:buSzPts val="1100"/>
              <a:buNone/>
            </a:pPr>
            <a:r>
              <a:rPr lang="en"/>
              <a:t>	* Improve crop yields </a:t>
            </a:r>
            <a:endParaRPr/>
          </a:p>
          <a:p>
            <a:pPr indent="0" lvl="0" marL="0" rtl="0" algn="l">
              <a:lnSpc>
                <a:spcPct val="100000"/>
              </a:lnSpc>
              <a:spcBef>
                <a:spcPts val="0"/>
              </a:spcBef>
              <a:spcAft>
                <a:spcPts val="0"/>
              </a:spcAft>
              <a:buSzPts val="1100"/>
              <a:buNone/>
            </a:pPr>
            <a:r>
              <a:rPr lang="en"/>
              <a:t>	* Regenerate topsoil - 10x </a:t>
            </a:r>
            <a:endParaRPr/>
          </a:p>
          <a:p>
            <a:pPr indent="0" lvl="0" marL="0" rtl="0" algn="l">
              <a:lnSpc>
                <a:spcPct val="100000"/>
              </a:lnSpc>
              <a:spcBef>
                <a:spcPts val="0"/>
              </a:spcBef>
              <a:spcAft>
                <a:spcPts val="0"/>
              </a:spcAft>
              <a:buSzPts val="1100"/>
              <a:buNone/>
            </a:pPr>
            <a:r>
              <a:rPr lang="en"/>
              <a:t>	* Silicon in basalt fights off pests </a:t>
            </a:r>
            <a:endParaRPr/>
          </a:p>
          <a:p>
            <a:pPr indent="0" lvl="0" marL="0" rtl="0" algn="l">
              <a:lnSpc>
                <a:spcPct val="100000"/>
              </a:lnSpc>
              <a:spcBef>
                <a:spcPts val="0"/>
              </a:spcBef>
              <a:spcAft>
                <a:spcPts val="0"/>
              </a:spcAft>
              <a:buSzPts val="1100"/>
              <a:buNone/>
            </a:pPr>
            <a:r>
              <a:rPr lang="en"/>
              <a:t>	* We provide this free to farmers, and we give them a portion of the carbon removal credit </a:t>
            </a:r>
            <a:endParaRPr/>
          </a:p>
          <a:p>
            <a:pPr indent="0" lvl="0" marL="0" rtl="0" algn="l">
              <a:lnSpc>
                <a:spcPct val="100000"/>
              </a:lnSpc>
              <a:spcBef>
                <a:spcPts val="0"/>
              </a:spcBef>
              <a:spcAft>
                <a:spcPts val="0"/>
              </a:spcAft>
              <a:buSzPts val="1100"/>
              <a:buNone/>
            </a:pPr>
            <a:r>
              <a:rPr lang="en"/>
              <a:t>	* *We replace an existing product for free, and do it better.*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7" name="Shape 1057"/>
        <p:cNvGrpSpPr/>
        <p:nvPr/>
      </p:nvGrpSpPr>
      <p:grpSpPr>
        <a:xfrm>
          <a:off x="0" y="0"/>
          <a:ext cx="0" cy="0"/>
          <a:chOff x="0" y="0"/>
          <a:chExt cx="0" cy="0"/>
        </a:xfrm>
      </p:grpSpPr>
      <p:sp>
        <p:nvSpPr>
          <p:cNvPr id="1058" name="Google Shape;1058;g1caae133f9c_0_5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9" name="Google Shape;1059;g1caae133f9c_0_5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Farmers benefits slides</a:t>
            </a:r>
            <a:endParaRPr>
              <a:solidFill>
                <a:schemeClr val="dk1"/>
              </a:solidFill>
            </a:endParaRPr>
          </a:p>
          <a:p>
            <a:pPr indent="0" lvl="0" marL="0" rtl="0" algn="l">
              <a:spcBef>
                <a:spcPts val="0"/>
              </a:spcBef>
              <a:spcAft>
                <a:spcPts val="0"/>
              </a:spcAft>
              <a:buClr>
                <a:schemeClr val="dk1"/>
              </a:buClr>
              <a:buSzPts val="1100"/>
              <a:buFont typeface="Arial"/>
              <a:buNone/>
            </a:pPr>
            <a:r>
              <a:t/>
            </a:r>
            <a:endParaRPr b="1" sz="1600">
              <a:solidFill>
                <a:srgbClr val="FF0000"/>
              </a:solidFill>
              <a:latin typeface="Helvetica Neue"/>
              <a:ea typeface="Helvetica Neue"/>
              <a:cs typeface="Helvetica Neue"/>
              <a:sym typeface="Helvetica Neue"/>
            </a:endParaRPr>
          </a:p>
          <a:p>
            <a:pPr indent="-95250" lvl="0" marL="171450" rtl="0" algn="l">
              <a:spcBef>
                <a:spcPts val="0"/>
              </a:spcBef>
              <a:spcAft>
                <a:spcPts val="0"/>
              </a:spcAft>
              <a:buClr>
                <a:schemeClr val="dk1"/>
              </a:buClr>
              <a:buSzPts val="1200"/>
              <a:buFont typeface="Calibri"/>
              <a:buNone/>
            </a:pPr>
            <a:r>
              <a:t/>
            </a:r>
            <a:endParaRPr b="1" sz="1600">
              <a:solidFill>
                <a:srgbClr val="FF0000"/>
              </a:solidFill>
              <a:latin typeface="Helvetica Neue"/>
              <a:ea typeface="Helvetica Neue"/>
              <a:cs typeface="Helvetica Neue"/>
              <a:sym typeface="Helvetica Neue"/>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2" name="Shape 1072"/>
        <p:cNvGrpSpPr/>
        <p:nvPr/>
      </p:nvGrpSpPr>
      <p:grpSpPr>
        <a:xfrm>
          <a:off x="0" y="0"/>
          <a:ext cx="0" cy="0"/>
          <a:chOff x="0" y="0"/>
          <a:chExt cx="0" cy="0"/>
        </a:xfrm>
      </p:grpSpPr>
      <p:sp>
        <p:nvSpPr>
          <p:cNvPr id="1073" name="Google Shape;1073;g20fcc059aa3_0_14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4" name="Google Shape;1074;g20fcc059aa3_0_14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Calibri"/>
              <a:buNone/>
            </a:pPr>
            <a:r>
              <a:t/>
            </a:r>
            <a:endParaRPr/>
          </a:p>
        </p:txBody>
      </p:sp>
      <p:sp>
        <p:nvSpPr>
          <p:cNvPr id="1075" name="Google Shape;1075;g20fcc059aa3_0_14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9" name="Shape 1099"/>
        <p:cNvGrpSpPr/>
        <p:nvPr/>
      </p:nvGrpSpPr>
      <p:grpSpPr>
        <a:xfrm>
          <a:off x="0" y="0"/>
          <a:ext cx="0" cy="0"/>
          <a:chOff x="0" y="0"/>
          <a:chExt cx="0" cy="0"/>
        </a:xfrm>
      </p:grpSpPr>
      <p:sp>
        <p:nvSpPr>
          <p:cNvPr id="1100" name="Google Shape;1100;g1caae133f9c_0_5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1" name="Google Shape;1101;g1caae133f9c_0_5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Default questions slides </a:t>
            </a:r>
            <a:endParaRPr/>
          </a:p>
        </p:txBody>
      </p:sp>
      <p:sp>
        <p:nvSpPr>
          <p:cNvPr id="1102" name="Google Shape;1102;g1caae133f9c_0_5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8" name="Shape 1108"/>
        <p:cNvGrpSpPr/>
        <p:nvPr/>
      </p:nvGrpSpPr>
      <p:grpSpPr>
        <a:xfrm>
          <a:off x="0" y="0"/>
          <a:ext cx="0" cy="0"/>
          <a:chOff x="0" y="0"/>
          <a:chExt cx="0" cy="0"/>
        </a:xfrm>
      </p:grpSpPr>
      <p:sp>
        <p:nvSpPr>
          <p:cNvPr id="1109" name="Google Shape;1109;g20fcc059aa3_0_18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0" name="Google Shape;1110;g20fcc059aa3_0_18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Calibri"/>
              <a:buNone/>
            </a:pPr>
            <a:r>
              <a:rPr lang="en"/>
              <a:t>Raise pH -&gt; increase microbial -&gt; decrease OM </a:t>
            </a:r>
            <a:endParaRPr/>
          </a:p>
          <a:p>
            <a:pPr indent="-298450" lvl="0" marL="457200" rtl="0" algn="l">
              <a:spcBef>
                <a:spcPts val="0"/>
              </a:spcBef>
              <a:spcAft>
                <a:spcPts val="0"/>
              </a:spcAft>
              <a:buSzPts val="1100"/>
              <a:buChar char="-"/>
            </a:pPr>
            <a:r>
              <a:rPr lang="en"/>
              <a:t>OM: 2.1-2.6%</a:t>
            </a:r>
            <a:endParaRPr/>
          </a:p>
          <a:p>
            <a:pPr indent="-298450" lvl="0" marL="457200" rtl="0" algn="l">
              <a:spcBef>
                <a:spcPts val="0"/>
              </a:spcBef>
              <a:spcAft>
                <a:spcPts val="0"/>
              </a:spcAft>
              <a:buSzPts val="1100"/>
              <a:buChar char="-"/>
            </a:pPr>
            <a:r>
              <a:rPr lang="en"/>
              <a:t>This is a little tricky because the increase in pH wasn’t correlated with increased application rate</a:t>
            </a:r>
            <a:endParaRPr/>
          </a:p>
          <a:p>
            <a:pPr indent="-298450" lvl="0" marL="457200" rtl="0" algn="l">
              <a:spcBef>
                <a:spcPts val="0"/>
              </a:spcBef>
              <a:spcAft>
                <a:spcPts val="0"/>
              </a:spcAft>
              <a:buSzPts val="1100"/>
              <a:buChar char="-"/>
            </a:pPr>
            <a:r>
              <a:rPr lang="en"/>
              <a:t>Could have still been and increase in microbial activity</a:t>
            </a:r>
            <a:endParaRPr/>
          </a:p>
          <a:p>
            <a:pPr indent="-298450" lvl="0" marL="457200" rtl="0" algn="l">
              <a:spcBef>
                <a:spcPts val="0"/>
              </a:spcBef>
              <a:spcAft>
                <a:spcPts val="0"/>
              </a:spcAft>
              <a:buSzPts val="1100"/>
              <a:buChar char="-"/>
            </a:pPr>
            <a:r>
              <a:rPr lang="en"/>
              <a:t>Convert SOM into more </a:t>
            </a:r>
            <a:r>
              <a:rPr b="1" lang="en"/>
              <a:t>permanent </a:t>
            </a:r>
            <a:r>
              <a:rPr lang="en"/>
              <a:t>carbon storage</a:t>
            </a:r>
            <a:endParaRPr/>
          </a:p>
          <a:p>
            <a:pPr indent="-298450" lvl="0" marL="457200" rtl="0" algn="l">
              <a:spcBef>
                <a:spcPts val="0"/>
              </a:spcBef>
              <a:spcAft>
                <a:spcPts val="0"/>
              </a:spcAft>
              <a:buSzPts val="1100"/>
              <a:buChar char="-"/>
            </a:pPr>
            <a:r>
              <a:rPr lang="en"/>
              <a:t>If yield increase + no-till, can reduce SOM loss </a:t>
            </a:r>
            <a:endParaRPr/>
          </a:p>
          <a:p>
            <a:pPr indent="-298450" lvl="0" marL="457200" rtl="0" algn="l">
              <a:spcBef>
                <a:spcPts val="0"/>
              </a:spcBef>
              <a:spcAft>
                <a:spcPts val="0"/>
              </a:spcAft>
              <a:buSzPts val="1100"/>
              <a:buChar char="-"/>
            </a:pPr>
            <a:r>
              <a:rPr lang="en"/>
              <a:t>Need more data to determine</a:t>
            </a:r>
            <a:endParaRPr/>
          </a:p>
          <a:p>
            <a:pPr indent="-95250" lvl="0" marL="171450" rtl="0" algn="l">
              <a:spcBef>
                <a:spcPts val="0"/>
              </a:spcBef>
              <a:spcAft>
                <a:spcPts val="0"/>
              </a:spcAft>
              <a:buClr>
                <a:schemeClr val="dk1"/>
              </a:buClr>
              <a:buSzPts val="1200"/>
              <a:buFont typeface="Calibri"/>
              <a:buNone/>
            </a:pPr>
            <a:r>
              <a:rPr lang="en"/>
              <a:t>Net sequestration is still better? Wow wow wow - ahh sorry I can’t find the paper figure that I wanted</a:t>
            </a:r>
            <a:endParaRPr/>
          </a:p>
          <a:p>
            <a:pPr indent="-95250" lvl="0" marL="171450" rtl="0" algn="l">
              <a:spcBef>
                <a:spcPts val="0"/>
              </a:spcBef>
              <a:spcAft>
                <a:spcPts val="0"/>
              </a:spcAft>
              <a:buClr>
                <a:schemeClr val="dk1"/>
              </a:buClr>
              <a:buSzPts val="1200"/>
              <a:buFont typeface="Calibri"/>
              <a:buNone/>
            </a:pPr>
            <a:r>
              <a:t/>
            </a:r>
            <a:endParaRPr/>
          </a:p>
        </p:txBody>
      </p:sp>
      <p:sp>
        <p:nvSpPr>
          <p:cNvPr id="1111" name="Google Shape;1111;g20fcc059aa3_0_18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2" name="Shape 1122"/>
        <p:cNvGrpSpPr/>
        <p:nvPr/>
      </p:nvGrpSpPr>
      <p:grpSpPr>
        <a:xfrm>
          <a:off x="0" y="0"/>
          <a:ext cx="0" cy="0"/>
          <a:chOff x="0" y="0"/>
          <a:chExt cx="0" cy="0"/>
        </a:xfrm>
      </p:grpSpPr>
      <p:sp>
        <p:nvSpPr>
          <p:cNvPr id="1123" name="Google Shape;1123;g20fcc059aa3_0_16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4" name="Google Shape;1124;g20fcc059aa3_0_16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8" name="Shape 1128"/>
        <p:cNvGrpSpPr/>
        <p:nvPr/>
      </p:nvGrpSpPr>
      <p:grpSpPr>
        <a:xfrm>
          <a:off x="0" y="0"/>
          <a:ext cx="0" cy="0"/>
          <a:chOff x="0" y="0"/>
          <a:chExt cx="0" cy="0"/>
        </a:xfrm>
      </p:grpSpPr>
      <p:sp>
        <p:nvSpPr>
          <p:cNvPr id="1129" name="Google Shape;1129;g20fcc059aa3_0_15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0" name="Google Shape;1130;g20fcc059aa3_0_15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4" name="Shape 1134"/>
        <p:cNvGrpSpPr/>
        <p:nvPr/>
      </p:nvGrpSpPr>
      <p:grpSpPr>
        <a:xfrm>
          <a:off x="0" y="0"/>
          <a:ext cx="0" cy="0"/>
          <a:chOff x="0" y="0"/>
          <a:chExt cx="0" cy="0"/>
        </a:xfrm>
      </p:grpSpPr>
      <p:sp>
        <p:nvSpPr>
          <p:cNvPr id="1135" name="Google Shape;1135;g20fcc059aa3_0_15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6" name="Google Shape;1136;g20fcc059aa3_0_15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1" name="Shape 1141"/>
        <p:cNvGrpSpPr/>
        <p:nvPr/>
      </p:nvGrpSpPr>
      <p:grpSpPr>
        <a:xfrm>
          <a:off x="0" y="0"/>
          <a:ext cx="0" cy="0"/>
          <a:chOff x="0" y="0"/>
          <a:chExt cx="0" cy="0"/>
        </a:xfrm>
      </p:grpSpPr>
      <p:sp>
        <p:nvSpPr>
          <p:cNvPr id="1142" name="Google Shape;1142;g20fcc059aa3_0_15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3" name="Google Shape;1143;g20fcc059aa3_0_15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https://www.ncagr.gov/agronomi/documents/NCDACS_Waste_&amp;_Compost_Analysis_Methods.pdf</a:t>
            </a:r>
            <a:endParaRPr/>
          </a:p>
          <a:p>
            <a:pPr indent="0" lvl="0" marL="0" rtl="0" algn="l">
              <a:spcBef>
                <a:spcPts val="0"/>
              </a:spcBef>
              <a:spcAft>
                <a:spcPts val="0"/>
              </a:spcAft>
              <a:buNone/>
            </a:pPr>
            <a:r>
              <a:rPr lang="en" u="sng">
                <a:solidFill>
                  <a:schemeClr val="hlink"/>
                </a:solidFill>
                <a:hlinkClick r:id="rId3"/>
              </a:rPr>
              <a:t>https://docs.google.com/document/d/19cwLM-pTJempKSeSWHhAdehbM4aPIf-U2rg5HmOveN8/edit</a:t>
            </a:r>
            <a:endParaRPr/>
          </a:p>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9" name="Shape 1149"/>
        <p:cNvGrpSpPr/>
        <p:nvPr/>
      </p:nvGrpSpPr>
      <p:grpSpPr>
        <a:xfrm>
          <a:off x="0" y="0"/>
          <a:ext cx="0" cy="0"/>
          <a:chOff x="0" y="0"/>
          <a:chExt cx="0" cy="0"/>
        </a:xfrm>
      </p:grpSpPr>
      <p:sp>
        <p:nvSpPr>
          <p:cNvPr id="1150" name="Google Shape;1150;g20fcc059aa3_0_15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1" name="Google Shape;1151;g20fcc059aa3_0_15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7" name="Shape 1157"/>
        <p:cNvGrpSpPr/>
        <p:nvPr/>
      </p:nvGrpSpPr>
      <p:grpSpPr>
        <a:xfrm>
          <a:off x="0" y="0"/>
          <a:ext cx="0" cy="0"/>
          <a:chOff x="0" y="0"/>
          <a:chExt cx="0" cy="0"/>
        </a:xfrm>
      </p:grpSpPr>
      <p:sp>
        <p:nvSpPr>
          <p:cNvPr id="1158" name="Google Shape;1158;g20fcc059aa3_0_15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9" name="Google Shape;1159;g20fcc059aa3_0_15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https://ext.vt.edu/content/pubs_ext_vt_edu/en/SPES/SPES-298/SPES-298.html</a:t>
            </a:r>
            <a:r>
              <a:rPr lang="en"/>
              <a:t>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0fcc059aa3_0_4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2" name="Google Shape;192;g20fcc059aa3_0_4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2" name="Shape 1162"/>
        <p:cNvGrpSpPr/>
        <p:nvPr/>
      </p:nvGrpSpPr>
      <p:grpSpPr>
        <a:xfrm>
          <a:off x="0" y="0"/>
          <a:ext cx="0" cy="0"/>
          <a:chOff x="0" y="0"/>
          <a:chExt cx="0" cy="0"/>
        </a:xfrm>
      </p:grpSpPr>
      <p:sp>
        <p:nvSpPr>
          <p:cNvPr id="1163" name="Google Shape;1163;g20fcc059aa3_0_15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4" name="Google Shape;1164;g20fcc059aa3_0_15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8" name="Shape 1168"/>
        <p:cNvGrpSpPr/>
        <p:nvPr/>
      </p:nvGrpSpPr>
      <p:grpSpPr>
        <a:xfrm>
          <a:off x="0" y="0"/>
          <a:ext cx="0" cy="0"/>
          <a:chOff x="0" y="0"/>
          <a:chExt cx="0" cy="0"/>
        </a:xfrm>
      </p:grpSpPr>
      <p:sp>
        <p:nvSpPr>
          <p:cNvPr id="1169" name="Google Shape;1169;g20fcc059aa3_0_15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0" name="Google Shape;1170;g20fcc059aa3_0_15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Chart from https://agrispex.co.za/factors-determining-the-efficacy-of-agricultural-lime/</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5" name="Shape 1175"/>
        <p:cNvGrpSpPr/>
        <p:nvPr/>
      </p:nvGrpSpPr>
      <p:grpSpPr>
        <a:xfrm>
          <a:off x="0" y="0"/>
          <a:ext cx="0" cy="0"/>
          <a:chOff x="0" y="0"/>
          <a:chExt cx="0" cy="0"/>
        </a:xfrm>
      </p:grpSpPr>
      <p:sp>
        <p:nvSpPr>
          <p:cNvPr id="1176" name="Google Shape;1176;g20fcc059aa3_0_15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7" name="Google Shape;1177;g20fcc059aa3_0_15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1" name="Shape 1181"/>
        <p:cNvGrpSpPr/>
        <p:nvPr/>
      </p:nvGrpSpPr>
      <p:grpSpPr>
        <a:xfrm>
          <a:off x="0" y="0"/>
          <a:ext cx="0" cy="0"/>
          <a:chOff x="0" y="0"/>
          <a:chExt cx="0" cy="0"/>
        </a:xfrm>
      </p:grpSpPr>
      <p:sp>
        <p:nvSpPr>
          <p:cNvPr id="1182" name="Google Shape;1182;g20fcc059aa3_0_16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3" name="Google Shape;1183;g20fcc059aa3_0_16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4" name="Shape 1194"/>
        <p:cNvGrpSpPr/>
        <p:nvPr/>
      </p:nvGrpSpPr>
      <p:grpSpPr>
        <a:xfrm>
          <a:off x="0" y="0"/>
          <a:ext cx="0" cy="0"/>
          <a:chOff x="0" y="0"/>
          <a:chExt cx="0" cy="0"/>
        </a:xfrm>
      </p:grpSpPr>
      <p:sp>
        <p:nvSpPr>
          <p:cNvPr id="1195" name="Google Shape;1195;g20fcc059aa3_0_16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6" name="Google Shape;1196;g20fcc059aa3_0_16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1caae133f9c_0_7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g1caae133f9c_0_7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
              <a:t>*But we need it to happen faster.*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At Lithos, we speed that up by 100-1000x times, and capture carbon for 1/5 the cost of other carbon removal methods today.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Crushed up rock powder that has NO commercially salable value. </a:t>
            </a:r>
            <a:endParaRPr/>
          </a:p>
          <a:p>
            <a:pPr indent="0" lvl="0" marL="0" rtl="0" algn="l">
              <a:spcBef>
                <a:spcPts val="0"/>
              </a:spcBef>
              <a:spcAft>
                <a:spcPts val="0"/>
              </a:spcAft>
              <a:buClr>
                <a:schemeClr val="dk1"/>
              </a:buClr>
              <a:buSzPts val="1100"/>
              <a:buFont typeface="Arial"/>
              <a:buNone/>
            </a:pPr>
            <a:r>
              <a:rPr lang="en"/>
              <a:t>We apply it in fields.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On track to capture 2000 tons this year. </a:t>
            </a:r>
            <a:endParaRPr/>
          </a:p>
          <a:p>
            <a:pPr indent="0" lvl="0" marL="0" rtl="0" algn="l">
              <a:spcBef>
                <a:spcPts val="0"/>
              </a:spcBef>
              <a:spcAft>
                <a:spcPts val="0"/>
              </a:spcAft>
              <a:buNone/>
            </a:pPr>
            <a:r>
              <a:t/>
            </a:r>
            <a:endParaRPr/>
          </a:p>
        </p:txBody>
      </p:sp>
      <p:sp>
        <p:nvSpPr>
          <p:cNvPr id="206" name="Google Shape;206;g1caae133f9c_0_7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53" name="Google Shape;53;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4" name="Google Shape;54;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5" name="Google Shape;55;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p:cSld name="TITLE_1">
    <p:spTree>
      <p:nvGrpSpPr>
        <p:cNvPr id="56" name="Shape 56"/>
        <p:cNvGrpSpPr/>
        <p:nvPr/>
      </p:nvGrpSpPr>
      <p:grpSpPr>
        <a:xfrm>
          <a:off x="0" y="0"/>
          <a:ext cx="0" cy="0"/>
          <a:chOff x="0" y="0"/>
          <a:chExt cx="0" cy="0"/>
        </a:xfrm>
      </p:grpSpPr>
      <p:sp>
        <p:nvSpPr>
          <p:cNvPr id="57" name="Google Shape;57;p14"/>
          <p:cNvSpPr txBox="1"/>
          <p:nvPr>
            <p:ph type="title"/>
          </p:nvPr>
        </p:nvSpPr>
        <p:spPr>
          <a:xfrm>
            <a:off x="666750" y="862013"/>
            <a:ext cx="7810500" cy="1743000"/>
          </a:xfrm>
          <a:prstGeom prst="rect">
            <a:avLst/>
          </a:prstGeom>
          <a:noFill/>
          <a:ln>
            <a:noFill/>
          </a:ln>
        </p:spPr>
        <p:txBody>
          <a:bodyPr anchorCtr="0" anchor="b" bIns="19050" lIns="19050" spcFirstLastPara="1" rIns="19050" wrap="square" tIns="19050">
            <a:normAutofit/>
          </a:bodyPr>
          <a:lstStyle>
            <a:lvl1pPr lvl="0" rtl="0" algn="ctr">
              <a:lnSpc>
                <a:spcPct val="100000"/>
              </a:lnSpc>
              <a:spcBef>
                <a:spcPts val="0"/>
              </a:spcBef>
              <a:spcAft>
                <a:spcPts val="0"/>
              </a:spcAft>
              <a:buClr>
                <a:srgbClr val="000000"/>
              </a:buClr>
              <a:buSzPts val="700"/>
              <a:buNone/>
              <a:defRPr/>
            </a:lvl1pPr>
            <a:lvl2pPr lvl="1" rtl="0" algn="ctr">
              <a:lnSpc>
                <a:spcPct val="100000"/>
              </a:lnSpc>
              <a:spcBef>
                <a:spcPts val="0"/>
              </a:spcBef>
              <a:spcAft>
                <a:spcPts val="0"/>
              </a:spcAft>
              <a:buClr>
                <a:srgbClr val="000000"/>
              </a:buClr>
              <a:buSzPts val="700"/>
              <a:buNone/>
              <a:defRPr/>
            </a:lvl2pPr>
            <a:lvl3pPr lvl="2" rtl="0" algn="ctr">
              <a:lnSpc>
                <a:spcPct val="100000"/>
              </a:lnSpc>
              <a:spcBef>
                <a:spcPts val="0"/>
              </a:spcBef>
              <a:spcAft>
                <a:spcPts val="0"/>
              </a:spcAft>
              <a:buClr>
                <a:srgbClr val="000000"/>
              </a:buClr>
              <a:buSzPts val="700"/>
              <a:buNone/>
              <a:defRPr/>
            </a:lvl3pPr>
            <a:lvl4pPr lvl="3" rtl="0" algn="ctr">
              <a:lnSpc>
                <a:spcPct val="100000"/>
              </a:lnSpc>
              <a:spcBef>
                <a:spcPts val="0"/>
              </a:spcBef>
              <a:spcAft>
                <a:spcPts val="0"/>
              </a:spcAft>
              <a:buClr>
                <a:srgbClr val="000000"/>
              </a:buClr>
              <a:buSzPts val="700"/>
              <a:buNone/>
              <a:defRPr/>
            </a:lvl4pPr>
            <a:lvl5pPr lvl="4" rtl="0" algn="ctr">
              <a:lnSpc>
                <a:spcPct val="100000"/>
              </a:lnSpc>
              <a:spcBef>
                <a:spcPts val="0"/>
              </a:spcBef>
              <a:spcAft>
                <a:spcPts val="0"/>
              </a:spcAft>
              <a:buClr>
                <a:srgbClr val="000000"/>
              </a:buClr>
              <a:buSzPts val="700"/>
              <a:buNone/>
              <a:defRPr/>
            </a:lvl5pPr>
            <a:lvl6pPr lvl="5" rtl="0" algn="ctr">
              <a:lnSpc>
                <a:spcPct val="100000"/>
              </a:lnSpc>
              <a:spcBef>
                <a:spcPts val="0"/>
              </a:spcBef>
              <a:spcAft>
                <a:spcPts val="0"/>
              </a:spcAft>
              <a:buClr>
                <a:srgbClr val="000000"/>
              </a:buClr>
              <a:buSzPts val="700"/>
              <a:buNone/>
              <a:defRPr/>
            </a:lvl6pPr>
            <a:lvl7pPr lvl="6" rtl="0" algn="ctr">
              <a:lnSpc>
                <a:spcPct val="100000"/>
              </a:lnSpc>
              <a:spcBef>
                <a:spcPts val="0"/>
              </a:spcBef>
              <a:spcAft>
                <a:spcPts val="0"/>
              </a:spcAft>
              <a:buClr>
                <a:srgbClr val="000000"/>
              </a:buClr>
              <a:buSzPts val="700"/>
              <a:buNone/>
              <a:defRPr/>
            </a:lvl7pPr>
            <a:lvl8pPr lvl="7" rtl="0" algn="ctr">
              <a:lnSpc>
                <a:spcPct val="100000"/>
              </a:lnSpc>
              <a:spcBef>
                <a:spcPts val="0"/>
              </a:spcBef>
              <a:spcAft>
                <a:spcPts val="0"/>
              </a:spcAft>
              <a:buClr>
                <a:srgbClr val="000000"/>
              </a:buClr>
              <a:buSzPts val="700"/>
              <a:buNone/>
              <a:defRPr/>
            </a:lvl8pPr>
            <a:lvl9pPr lvl="8" rtl="0" algn="ctr">
              <a:lnSpc>
                <a:spcPct val="100000"/>
              </a:lnSpc>
              <a:spcBef>
                <a:spcPts val="0"/>
              </a:spcBef>
              <a:spcAft>
                <a:spcPts val="0"/>
              </a:spcAft>
              <a:buClr>
                <a:srgbClr val="000000"/>
              </a:buClr>
              <a:buSzPts val="700"/>
              <a:buNone/>
              <a:defRPr/>
            </a:lvl9pPr>
          </a:lstStyle>
          <a:p/>
        </p:txBody>
      </p:sp>
      <p:sp>
        <p:nvSpPr>
          <p:cNvPr id="58" name="Google Shape;58;p14"/>
          <p:cNvSpPr txBox="1"/>
          <p:nvPr>
            <p:ph idx="1" type="body"/>
          </p:nvPr>
        </p:nvSpPr>
        <p:spPr>
          <a:xfrm>
            <a:off x="666750" y="2652713"/>
            <a:ext cx="7810500" cy="595200"/>
          </a:xfrm>
          <a:prstGeom prst="rect">
            <a:avLst/>
          </a:prstGeom>
          <a:noFill/>
          <a:ln>
            <a:noFill/>
          </a:ln>
        </p:spPr>
        <p:txBody>
          <a:bodyPr anchorCtr="0" anchor="t" bIns="19050" lIns="19050" spcFirstLastPara="1" rIns="19050" wrap="square" tIns="19050">
            <a:normAutofit/>
          </a:bodyPr>
          <a:lstStyle>
            <a:lvl1pPr indent="-228600" lvl="0" marL="457200" rtl="0" algn="ctr">
              <a:lnSpc>
                <a:spcPct val="100000"/>
              </a:lnSpc>
              <a:spcBef>
                <a:spcPts val="0"/>
              </a:spcBef>
              <a:spcAft>
                <a:spcPts val="0"/>
              </a:spcAft>
              <a:buClr>
                <a:srgbClr val="000000"/>
              </a:buClr>
              <a:buSzPts val="2000"/>
              <a:buFont typeface="Helvetica Neue"/>
              <a:buNone/>
              <a:defRPr sz="2000"/>
            </a:lvl1pPr>
            <a:lvl2pPr indent="-228600" lvl="1" marL="914400" rtl="0" algn="ctr">
              <a:lnSpc>
                <a:spcPct val="100000"/>
              </a:lnSpc>
              <a:spcBef>
                <a:spcPts val="0"/>
              </a:spcBef>
              <a:spcAft>
                <a:spcPts val="0"/>
              </a:spcAft>
              <a:buClr>
                <a:srgbClr val="000000"/>
              </a:buClr>
              <a:buSzPts val="2000"/>
              <a:buFont typeface="Helvetica Neue"/>
              <a:buNone/>
              <a:defRPr sz="2000"/>
            </a:lvl2pPr>
            <a:lvl3pPr indent="-228600" lvl="2" marL="1371600" rtl="0" algn="ctr">
              <a:lnSpc>
                <a:spcPct val="100000"/>
              </a:lnSpc>
              <a:spcBef>
                <a:spcPts val="0"/>
              </a:spcBef>
              <a:spcAft>
                <a:spcPts val="0"/>
              </a:spcAft>
              <a:buClr>
                <a:srgbClr val="000000"/>
              </a:buClr>
              <a:buSzPts val="2000"/>
              <a:buFont typeface="Helvetica Neue"/>
              <a:buNone/>
              <a:defRPr sz="2000"/>
            </a:lvl3pPr>
            <a:lvl4pPr indent="-228600" lvl="3" marL="1828800" rtl="0" algn="ctr">
              <a:lnSpc>
                <a:spcPct val="100000"/>
              </a:lnSpc>
              <a:spcBef>
                <a:spcPts val="0"/>
              </a:spcBef>
              <a:spcAft>
                <a:spcPts val="0"/>
              </a:spcAft>
              <a:buClr>
                <a:srgbClr val="000000"/>
              </a:buClr>
              <a:buSzPts val="2000"/>
              <a:buFont typeface="Helvetica Neue"/>
              <a:buNone/>
              <a:defRPr sz="2000"/>
            </a:lvl4pPr>
            <a:lvl5pPr indent="-228600" lvl="4" marL="2286000" rtl="0" algn="ctr">
              <a:lnSpc>
                <a:spcPct val="100000"/>
              </a:lnSpc>
              <a:spcBef>
                <a:spcPts val="0"/>
              </a:spcBef>
              <a:spcAft>
                <a:spcPts val="0"/>
              </a:spcAft>
              <a:buClr>
                <a:srgbClr val="000000"/>
              </a:buClr>
              <a:buSzPts val="2000"/>
              <a:buFont typeface="Helvetica Neue"/>
              <a:buNone/>
              <a:defRPr sz="2000"/>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59" name="Google Shape;59;p14"/>
          <p:cNvSpPr txBox="1"/>
          <p:nvPr>
            <p:ph idx="12" type="sldNum"/>
          </p:nvPr>
        </p:nvSpPr>
        <p:spPr>
          <a:xfrm>
            <a:off x="4484637" y="4905375"/>
            <a:ext cx="170100" cy="177000"/>
          </a:xfrm>
          <a:prstGeom prst="rect">
            <a:avLst/>
          </a:prstGeom>
          <a:noFill/>
          <a:ln>
            <a:noFill/>
          </a:ln>
        </p:spPr>
        <p:txBody>
          <a:bodyPr anchorCtr="0" anchor="t" bIns="19050" lIns="19050" spcFirstLastPara="1" rIns="19050" wrap="square" tIns="19050">
            <a:spAutoFit/>
          </a:bodyPr>
          <a:lstStyle>
            <a:lvl1pPr indent="0" lvl="0"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sz="1000">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4" name="Shape 64"/>
        <p:cNvGrpSpPr/>
        <p:nvPr/>
      </p:nvGrpSpPr>
      <p:grpSpPr>
        <a:xfrm>
          <a:off x="0" y="0"/>
          <a:ext cx="0" cy="0"/>
          <a:chOff x="0" y="0"/>
          <a:chExt cx="0" cy="0"/>
        </a:xfrm>
      </p:grpSpPr>
      <p:sp>
        <p:nvSpPr>
          <p:cNvPr id="65" name="Google Shape;65;p16"/>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66" name="Google Shape;66;p16"/>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7" name="Google Shape;67;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8" name="Shape 68"/>
        <p:cNvGrpSpPr/>
        <p:nvPr/>
      </p:nvGrpSpPr>
      <p:grpSpPr>
        <a:xfrm>
          <a:off x="0" y="0"/>
          <a:ext cx="0" cy="0"/>
          <a:chOff x="0" y="0"/>
          <a:chExt cx="0" cy="0"/>
        </a:xfrm>
      </p:grpSpPr>
      <p:sp>
        <p:nvSpPr>
          <p:cNvPr id="69" name="Google Shape;69;p17"/>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70" name="Google Shape;70;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1" name="Shape 71"/>
        <p:cNvGrpSpPr/>
        <p:nvPr/>
      </p:nvGrpSpPr>
      <p:grpSpPr>
        <a:xfrm>
          <a:off x="0" y="0"/>
          <a:ext cx="0" cy="0"/>
          <a:chOff x="0" y="0"/>
          <a:chExt cx="0" cy="0"/>
        </a:xfrm>
      </p:grpSpPr>
      <p:sp>
        <p:nvSpPr>
          <p:cNvPr id="72" name="Google Shape;72;p1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3" name="Google Shape;73;p1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74" name="Google Shape;74;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5" name="Shape 75"/>
        <p:cNvGrpSpPr/>
        <p:nvPr/>
      </p:nvGrpSpPr>
      <p:grpSpPr>
        <a:xfrm>
          <a:off x="0" y="0"/>
          <a:ext cx="0" cy="0"/>
          <a:chOff x="0" y="0"/>
          <a:chExt cx="0" cy="0"/>
        </a:xfrm>
      </p:grpSpPr>
      <p:sp>
        <p:nvSpPr>
          <p:cNvPr id="76" name="Google Shape;76;p1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7" name="Google Shape;77;p19"/>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8" name="Google Shape;78;p19"/>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9" name="Google Shape;79;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0" name="Shape 80"/>
        <p:cNvGrpSpPr/>
        <p:nvPr/>
      </p:nvGrpSpPr>
      <p:grpSpPr>
        <a:xfrm>
          <a:off x="0" y="0"/>
          <a:ext cx="0" cy="0"/>
          <a:chOff x="0" y="0"/>
          <a:chExt cx="0" cy="0"/>
        </a:xfrm>
      </p:grpSpPr>
      <p:sp>
        <p:nvSpPr>
          <p:cNvPr id="81" name="Google Shape;81;p2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2" name="Google Shape;82;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3" name="Shape 83"/>
        <p:cNvGrpSpPr/>
        <p:nvPr/>
      </p:nvGrpSpPr>
      <p:grpSpPr>
        <a:xfrm>
          <a:off x="0" y="0"/>
          <a:ext cx="0" cy="0"/>
          <a:chOff x="0" y="0"/>
          <a:chExt cx="0" cy="0"/>
        </a:xfrm>
      </p:grpSpPr>
      <p:sp>
        <p:nvSpPr>
          <p:cNvPr id="84" name="Google Shape;84;p21"/>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85" name="Google Shape;85;p21"/>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86" name="Google Shape;86;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7" name="Shape 87"/>
        <p:cNvGrpSpPr/>
        <p:nvPr/>
      </p:nvGrpSpPr>
      <p:grpSpPr>
        <a:xfrm>
          <a:off x="0" y="0"/>
          <a:ext cx="0" cy="0"/>
          <a:chOff x="0" y="0"/>
          <a:chExt cx="0" cy="0"/>
        </a:xfrm>
      </p:grpSpPr>
      <p:sp>
        <p:nvSpPr>
          <p:cNvPr id="88" name="Google Shape;88;p22"/>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89" name="Google Shape;89;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0" name="Shape 90"/>
        <p:cNvGrpSpPr/>
        <p:nvPr/>
      </p:nvGrpSpPr>
      <p:grpSpPr>
        <a:xfrm>
          <a:off x="0" y="0"/>
          <a:ext cx="0" cy="0"/>
          <a:chOff x="0" y="0"/>
          <a:chExt cx="0" cy="0"/>
        </a:xfrm>
      </p:grpSpPr>
      <p:sp>
        <p:nvSpPr>
          <p:cNvPr id="91" name="Google Shape;91;p23"/>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23"/>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93" name="Google Shape;93;p23"/>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94" name="Google Shape;94;p23"/>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95" name="Google Shape;95;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6" name="Shape 96"/>
        <p:cNvGrpSpPr/>
        <p:nvPr/>
      </p:nvGrpSpPr>
      <p:grpSpPr>
        <a:xfrm>
          <a:off x="0" y="0"/>
          <a:ext cx="0" cy="0"/>
          <a:chOff x="0" y="0"/>
          <a:chExt cx="0" cy="0"/>
        </a:xfrm>
      </p:grpSpPr>
      <p:sp>
        <p:nvSpPr>
          <p:cNvPr id="97" name="Google Shape;97;p24"/>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98" name="Google Shape;98;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9" name="Shape 99"/>
        <p:cNvGrpSpPr/>
        <p:nvPr/>
      </p:nvGrpSpPr>
      <p:grpSpPr>
        <a:xfrm>
          <a:off x="0" y="0"/>
          <a:ext cx="0" cy="0"/>
          <a:chOff x="0" y="0"/>
          <a:chExt cx="0" cy="0"/>
        </a:xfrm>
      </p:grpSpPr>
      <p:sp>
        <p:nvSpPr>
          <p:cNvPr id="100" name="Google Shape;100;p25"/>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01" name="Google Shape;101;p25"/>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102" name="Google Shape;102;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3" name="Shape 103"/>
        <p:cNvGrpSpPr/>
        <p:nvPr/>
      </p:nvGrpSpPr>
      <p:grpSpPr>
        <a:xfrm>
          <a:off x="0" y="0"/>
          <a:ext cx="0" cy="0"/>
          <a:chOff x="0" y="0"/>
          <a:chExt cx="0" cy="0"/>
        </a:xfrm>
      </p:grpSpPr>
      <p:sp>
        <p:nvSpPr>
          <p:cNvPr id="104" name="Google Shape;104;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5" name="Shape 105"/>
        <p:cNvGrpSpPr/>
        <p:nvPr/>
      </p:nvGrpSpPr>
      <p:grpSpPr>
        <a:xfrm>
          <a:off x="0" y="0"/>
          <a:ext cx="0" cy="0"/>
          <a:chOff x="0" y="0"/>
          <a:chExt cx="0" cy="0"/>
        </a:xfrm>
      </p:grpSpPr>
      <p:sp>
        <p:nvSpPr>
          <p:cNvPr id="106" name="Google Shape;106;p2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7" name="Google Shape;107;p27"/>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108" name="Google Shape;108;p2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09" name="Google Shape;109;p2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10" name="Google Shape;110;p2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p:cSld name="TITLE_1">
    <p:spTree>
      <p:nvGrpSpPr>
        <p:cNvPr id="111" name="Shape 111"/>
        <p:cNvGrpSpPr/>
        <p:nvPr/>
      </p:nvGrpSpPr>
      <p:grpSpPr>
        <a:xfrm>
          <a:off x="0" y="0"/>
          <a:ext cx="0" cy="0"/>
          <a:chOff x="0" y="0"/>
          <a:chExt cx="0" cy="0"/>
        </a:xfrm>
      </p:grpSpPr>
      <p:sp>
        <p:nvSpPr>
          <p:cNvPr id="112" name="Google Shape;112;p28"/>
          <p:cNvSpPr txBox="1"/>
          <p:nvPr>
            <p:ph type="title"/>
          </p:nvPr>
        </p:nvSpPr>
        <p:spPr>
          <a:xfrm>
            <a:off x="666750" y="862013"/>
            <a:ext cx="7810500" cy="1743000"/>
          </a:xfrm>
          <a:prstGeom prst="rect">
            <a:avLst/>
          </a:prstGeom>
          <a:noFill/>
          <a:ln>
            <a:noFill/>
          </a:ln>
        </p:spPr>
        <p:txBody>
          <a:bodyPr anchorCtr="0" anchor="b" bIns="19050" lIns="19050" spcFirstLastPara="1" rIns="19050" wrap="square" tIns="19050">
            <a:normAutofit/>
          </a:bodyPr>
          <a:lstStyle>
            <a:lvl1pPr lvl="0" rtl="0" algn="ctr">
              <a:lnSpc>
                <a:spcPct val="100000"/>
              </a:lnSpc>
              <a:spcBef>
                <a:spcPts val="0"/>
              </a:spcBef>
              <a:spcAft>
                <a:spcPts val="0"/>
              </a:spcAft>
              <a:buClr>
                <a:srgbClr val="000000"/>
              </a:buClr>
              <a:buSzPts val="700"/>
              <a:buNone/>
              <a:defRPr/>
            </a:lvl1pPr>
            <a:lvl2pPr lvl="1" rtl="0" algn="ctr">
              <a:lnSpc>
                <a:spcPct val="100000"/>
              </a:lnSpc>
              <a:spcBef>
                <a:spcPts val="0"/>
              </a:spcBef>
              <a:spcAft>
                <a:spcPts val="0"/>
              </a:spcAft>
              <a:buClr>
                <a:srgbClr val="000000"/>
              </a:buClr>
              <a:buSzPts val="700"/>
              <a:buNone/>
              <a:defRPr/>
            </a:lvl2pPr>
            <a:lvl3pPr lvl="2" rtl="0" algn="ctr">
              <a:lnSpc>
                <a:spcPct val="100000"/>
              </a:lnSpc>
              <a:spcBef>
                <a:spcPts val="0"/>
              </a:spcBef>
              <a:spcAft>
                <a:spcPts val="0"/>
              </a:spcAft>
              <a:buClr>
                <a:srgbClr val="000000"/>
              </a:buClr>
              <a:buSzPts val="700"/>
              <a:buNone/>
              <a:defRPr/>
            </a:lvl3pPr>
            <a:lvl4pPr lvl="3" rtl="0" algn="ctr">
              <a:lnSpc>
                <a:spcPct val="100000"/>
              </a:lnSpc>
              <a:spcBef>
                <a:spcPts val="0"/>
              </a:spcBef>
              <a:spcAft>
                <a:spcPts val="0"/>
              </a:spcAft>
              <a:buClr>
                <a:srgbClr val="000000"/>
              </a:buClr>
              <a:buSzPts val="700"/>
              <a:buNone/>
              <a:defRPr/>
            </a:lvl4pPr>
            <a:lvl5pPr lvl="4" rtl="0" algn="ctr">
              <a:lnSpc>
                <a:spcPct val="100000"/>
              </a:lnSpc>
              <a:spcBef>
                <a:spcPts val="0"/>
              </a:spcBef>
              <a:spcAft>
                <a:spcPts val="0"/>
              </a:spcAft>
              <a:buClr>
                <a:srgbClr val="000000"/>
              </a:buClr>
              <a:buSzPts val="700"/>
              <a:buNone/>
              <a:defRPr/>
            </a:lvl5pPr>
            <a:lvl6pPr lvl="5" rtl="0" algn="ctr">
              <a:lnSpc>
                <a:spcPct val="100000"/>
              </a:lnSpc>
              <a:spcBef>
                <a:spcPts val="0"/>
              </a:spcBef>
              <a:spcAft>
                <a:spcPts val="0"/>
              </a:spcAft>
              <a:buClr>
                <a:srgbClr val="000000"/>
              </a:buClr>
              <a:buSzPts val="700"/>
              <a:buNone/>
              <a:defRPr/>
            </a:lvl6pPr>
            <a:lvl7pPr lvl="6" rtl="0" algn="ctr">
              <a:lnSpc>
                <a:spcPct val="100000"/>
              </a:lnSpc>
              <a:spcBef>
                <a:spcPts val="0"/>
              </a:spcBef>
              <a:spcAft>
                <a:spcPts val="0"/>
              </a:spcAft>
              <a:buClr>
                <a:srgbClr val="000000"/>
              </a:buClr>
              <a:buSzPts val="700"/>
              <a:buNone/>
              <a:defRPr/>
            </a:lvl7pPr>
            <a:lvl8pPr lvl="7" rtl="0" algn="ctr">
              <a:lnSpc>
                <a:spcPct val="100000"/>
              </a:lnSpc>
              <a:spcBef>
                <a:spcPts val="0"/>
              </a:spcBef>
              <a:spcAft>
                <a:spcPts val="0"/>
              </a:spcAft>
              <a:buClr>
                <a:srgbClr val="000000"/>
              </a:buClr>
              <a:buSzPts val="700"/>
              <a:buNone/>
              <a:defRPr/>
            </a:lvl8pPr>
            <a:lvl9pPr lvl="8" rtl="0" algn="ctr">
              <a:lnSpc>
                <a:spcPct val="100000"/>
              </a:lnSpc>
              <a:spcBef>
                <a:spcPts val="0"/>
              </a:spcBef>
              <a:spcAft>
                <a:spcPts val="0"/>
              </a:spcAft>
              <a:buClr>
                <a:srgbClr val="000000"/>
              </a:buClr>
              <a:buSzPts val="700"/>
              <a:buNone/>
              <a:defRPr/>
            </a:lvl9pPr>
          </a:lstStyle>
          <a:p/>
        </p:txBody>
      </p:sp>
      <p:sp>
        <p:nvSpPr>
          <p:cNvPr id="113" name="Google Shape;113;p28"/>
          <p:cNvSpPr txBox="1"/>
          <p:nvPr>
            <p:ph idx="1" type="body"/>
          </p:nvPr>
        </p:nvSpPr>
        <p:spPr>
          <a:xfrm>
            <a:off x="666750" y="2652713"/>
            <a:ext cx="7810500" cy="595200"/>
          </a:xfrm>
          <a:prstGeom prst="rect">
            <a:avLst/>
          </a:prstGeom>
          <a:noFill/>
          <a:ln>
            <a:noFill/>
          </a:ln>
        </p:spPr>
        <p:txBody>
          <a:bodyPr anchorCtr="0" anchor="t" bIns="19050" lIns="19050" spcFirstLastPara="1" rIns="19050" wrap="square" tIns="19050">
            <a:normAutofit/>
          </a:bodyPr>
          <a:lstStyle>
            <a:lvl1pPr indent="-228600" lvl="0" marL="457200" rtl="0" algn="ctr">
              <a:lnSpc>
                <a:spcPct val="100000"/>
              </a:lnSpc>
              <a:spcBef>
                <a:spcPts val="0"/>
              </a:spcBef>
              <a:spcAft>
                <a:spcPts val="0"/>
              </a:spcAft>
              <a:buClr>
                <a:srgbClr val="000000"/>
              </a:buClr>
              <a:buSzPts val="2000"/>
              <a:buFont typeface="Helvetica Neue"/>
              <a:buNone/>
              <a:defRPr sz="2000"/>
            </a:lvl1pPr>
            <a:lvl2pPr indent="-228600" lvl="1" marL="914400" rtl="0" algn="ctr">
              <a:lnSpc>
                <a:spcPct val="100000"/>
              </a:lnSpc>
              <a:spcBef>
                <a:spcPts val="0"/>
              </a:spcBef>
              <a:spcAft>
                <a:spcPts val="0"/>
              </a:spcAft>
              <a:buClr>
                <a:srgbClr val="000000"/>
              </a:buClr>
              <a:buSzPts val="2000"/>
              <a:buFont typeface="Helvetica Neue"/>
              <a:buNone/>
              <a:defRPr sz="2000"/>
            </a:lvl2pPr>
            <a:lvl3pPr indent="-228600" lvl="2" marL="1371600" rtl="0" algn="ctr">
              <a:lnSpc>
                <a:spcPct val="100000"/>
              </a:lnSpc>
              <a:spcBef>
                <a:spcPts val="0"/>
              </a:spcBef>
              <a:spcAft>
                <a:spcPts val="0"/>
              </a:spcAft>
              <a:buClr>
                <a:srgbClr val="000000"/>
              </a:buClr>
              <a:buSzPts val="2000"/>
              <a:buFont typeface="Helvetica Neue"/>
              <a:buNone/>
              <a:defRPr sz="2000"/>
            </a:lvl3pPr>
            <a:lvl4pPr indent="-228600" lvl="3" marL="1828800" rtl="0" algn="ctr">
              <a:lnSpc>
                <a:spcPct val="100000"/>
              </a:lnSpc>
              <a:spcBef>
                <a:spcPts val="0"/>
              </a:spcBef>
              <a:spcAft>
                <a:spcPts val="0"/>
              </a:spcAft>
              <a:buClr>
                <a:srgbClr val="000000"/>
              </a:buClr>
              <a:buSzPts val="2000"/>
              <a:buFont typeface="Helvetica Neue"/>
              <a:buNone/>
              <a:defRPr sz="2000"/>
            </a:lvl4pPr>
            <a:lvl5pPr indent="-228600" lvl="4" marL="2286000" rtl="0" algn="ctr">
              <a:lnSpc>
                <a:spcPct val="100000"/>
              </a:lnSpc>
              <a:spcBef>
                <a:spcPts val="0"/>
              </a:spcBef>
              <a:spcAft>
                <a:spcPts val="0"/>
              </a:spcAft>
              <a:buClr>
                <a:srgbClr val="000000"/>
              </a:buClr>
              <a:buSzPts val="2000"/>
              <a:buFont typeface="Helvetica Neue"/>
              <a:buNone/>
              <a:defRPr sz="2000"/>
            </a:lvl5pPr>
            <a:lvl6pPr indent="-279400" lvl="5" marL="2743200" rtl="0" algn="l">
              <a:lnSpc>
                <a:spcPct val="100000"/>
              </a:lnSpc>
              <a:spcBef>
                <a:spcPts val="2200"/>
              </a:spcBef>
              <a:spcAft>
                <a:spcPts val="0"/>
              </a:spcAft>
              <a:buClr>
                <a:srgbClr val="000000"/>
              </a:buClr>
              <a:buSzPts val="800"/>
              <a:buChar char="■"/>
              <a:defRPr/>
            </a:lvl6pPr>
            <a:lvl7pPr indent="-279400" lvl="6" marL="3200400" rtl="0" algn="l">
              <a:lnSpc>
                <a:spcPct val="100000"/>
              </a:lnSpc>
              <a:spcBef>
                <a:spcPts val="2200"/>
              </a:spcBef>
              <a:spcAft>
                <a:spcPts val="0"/>
              </a:spcAft>
              <a:buClr>
                <a:srgbClr val="000000"/>
              </a:buClr>
              <a:buSzPts val="800"/>
              <a:buChar char="●"/>
              <a:defRPr/>
            </a:lvl7pPr>
            <a:lvl8pPr indent="-279400" lvl="7" marL="3657600" rtl="0" algn="l">
              <a:lnSpc>
                <a:spcPct val="100000"/>
              </a:lnSpc>
              <a:spcBef>
                <a:spcPts val="2200"/>
              </a:spcBef>
              <a:spcAft>
                <a:spcPts val="0"/>
              </a:spcAft>
              <a:buClr>
                <a:srgbClr val="000000"/>
              </a:buClr>
              <a:buSzPts val="800"/>
              <a:buChar char="○"/>
              <a:defRPr/>
            </a:lvl8pPr>
            <a:lvl9pPr indent="-279400" lvl="8" marL="4114800" rtl="0" algn="l">
              <a:lnSpc>
                <a:spcPct val="100000"/>
              </a:lnSpc>
              <a:spcBef>
                <a:spcPts val="2200"/>
              </a:spcBef>
              <a:spcAft>
                <a:spcPts val="0"/>
              </a:spcAft>
              <a:buClr>
                <a:srgbClr val="000000"/>
              </a:buClr>
              <a:buSzPts val="800"/>
              <a:buChar char="■"/>
              <a:defRPr/>
            </a:lvl9pPr>
          </a:lstStyle>
          <a:p/>
        </p:txBody>
      </p:sp>
      <p:sp>
        <p:nvSpPr>
          <p:cNvPr id="114" name="Google Shape;114;p28"/>
          <p:cNvSpPr txBox="1"/>
          <p:nvPr>
            <p:ph idx="12" type="sldNum"/>
          </p:nvPr>
        </p:nvSpPr>
        <p:spPr>
          <a:xfrm>
            <a:off x="4484637" y="4905375"/>
            <a:ext cx="170100" cy="177000"/>
          </a:xfrm>
          <a:prstGeom prst="rect">
            <a:avLst/>
          </a:prstGeom>
          <a:noFill/>
          <a:ln>
            <a:noFill/>
          </a:ln>
        </p:spPr>
        <p:txBody>
          <a:bodyPr anchorCtr="0" anchor="t" bIns="19050" lIns="19050" spcFirstLastPara="1" rIns="19050" wrap="square" tIns="19050">
            <a:spAutoFit/>
          </a:bodyPr>
          <a:lstStyle>
            <a:lvl1pPr indent="0" lvl="0"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sz="1000">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Center">
  <p:cSld name="TITLE_AND_BODY_1">
    <p:spTree>
      <p:nvGrpSpPr>
        <p:cNvPr id="115" name="Shape 115"/>
        <p:cNvGrpSpPr/>
        <p:nvPr/>
      </p:nvGrpSpPr>
      <p:grpSpPr>
        <a:xfrm>
          <a:off x="0" y="0"/>
          <a:ext cx="0" cy="0"/>
          <a:chOff x="0" y="0"/>
          <a:chExt cx="0" cy="0"/>
        </a:xfrm>
      </p:grpSpPr>
      <p:sp>
        <p:nvSpPr>
          <p:cNvPr id="116" name="Google Shape;116;p29"/>
          <p:cNvSpPr txBox="1"/>
          <p:nvPr>
            <p:ph type="title"/>
          </p:nvPr>
        </p:nvSpPr>
        <p:spPr>
          <a:xfrm>
            <a:off x="666750" y="1700213"/>
            <a:ext cx="7810500" cy="1743000"/>
          </a:xfrm>
          <a:prstGeom prst="rect">
            <a:avLst/>
          </a:prstGeom>
          <a:noFill/>
          <a:ln>
            <a:noFill/>
          </a:ln>
        </p:spPr>
        <p:txBody>
          <a:bodyPr anchorCtr="0" anchor="ctr" bIns="19050" lIns="19050" spcFirstLastPara="1" rIns="19050" wrap="square" tIns="19050">
            <a:normAutofit/>
          </a:bodyPr>
          <a:lstStyle>
            <a:lvl1pPr lvl="0" rtl="0" algn="ctr">
              <a:lnSpc>
                <a:spcPct val="100000"/>
              </a:lnSpc>
              <a:spcBef>
                <a:spcPts val="0"/>
              </a:spcBef>
              <a:spcAft>
                <a:spcPts val="0"/>
              </a:spcAft>
              <a:buClr>
                <a:srgbClr val="000000"/>
              </a:buClr>
              <a:buSzPts val="700"/>
              <a:buNone/>
              <a:defRPr/>
            </a:lvl1pPr>
            <a:lvl2pPr lvl="1" rtl="0" algn="ctr">
              <a:lnSpc>
                <a:spcPct val="100000"/>
              </a:lnSpc>
              <a:spcBef>
                <a:spcPts val="0"/>
              </a:spcBef>
              <a:spcAft>
                <a:spcPts val="0"/>
              </a:spcAft>
              <a:buClr>
                <a:srgbClr val="000000"/>
              </a:buClr>
              <a:buSzPts val="700"/>
              <a:buNone/>
              <a:defRPr/>
            </a:lvl2pPr>
            <a:lvl3pPr lvl="2" rtl="0" algn="ctr">
              <a:lnSpc>
                <a:spcPct val="100000"/>
              </a:lnSpc>
              <a:spcBef>
                <a:spcPts val="0"/>
              </a:spcBef>
              <a:spcAft>
                <a:spcPts val="0"/>
              </a:spcAft>
              <a:buClr>
                <a:srgbClr val="000000"/>
              </a:buClr>
              <a:buSzPts val="700"/>
              <a:buNone/>
              <a:defRPr/>
            </a:lvl3pPr>
            <a:lvl4pPr lvl="3" rtl="0" algn="ctr">
              <a:lnSpc>
                <a:spcPct val="100000"/>
              </a:lnSpc>
              <a:spcBef>
                <a:spcPts val="0"/>
              </a:spcBef>
              <a:spcAft>
                <a:spcPts val="0"/>
              </a:spcAft>
              <a:buClr>
                <a:srgbClr val="000000"/>
              </a:buClr>
              <a:buSzPts val="700"/>
              <a:buNone/>
              <a:defRPr/>
            </a:lvl4pPr>
            <a:lvl5pPr lvl="4" rtl="0" algn="ctr">
              <a:lnSpc>
                <a:spcPct val="100000"/>
              </a:lnSpc>
              <a:spcBef>
                <a:spcPts val="0"/>
              </a:spcBef>
              <a:spcAft>
                <a:spcPts val="0"/>
              </a:spcAft>
              <a:buClr>
                <a:srgbClr val="000000"/>
              </a:buClr>
              <a:buSzPts val="700"/>
              <a:buNone/>
              <a:defRPr/>
            </a:lvl5pPr>
            <a:lvl6pPr lvl="5" rtl="0" algn="ctr">
              <a:lnSpc>
                <a:spcPct val="100000"/>
              </a:lnSpc>
              <a:spcBef>
                <a:spcPts val="0"/>
              </a:spcBef>
              <a:spcAft>
                <a:spcPts val="0"/>
              </a:spcAft>
              <a:buClr>
                <a:srgbClr val="000000"/>
              </a:buClr>
              <a:buSzPts val="700"/>
              <a:buNone/>
              <a:defRPr/>
            </a:lvl6pPr>
            <a:lvl7pPr lvl="6" rtl="0" algn="ctr">
              <a:lnSpc>
                <a:spcPct val="100000"/>
              </a:lnSpc>
              <a:spcBef>
                <a:spcPts val="0"/>
              </a:spcBef>
              <a:spcAft>
                <a:spcPts val="0"/>
              </a:spcAft>
              <a:buClr>
                <a:srgbClr val="000000"/>
              </a:buClr>
              <a:buSzPts val="700"/>
              <a:buNone/>
              <a:defRPr/>
            </a:lvl7pPr>
            <a:lvl8pPr lvl="7" rtl="0" algn="ctr">
              <a:lnSpc>
                <a:spcPct val="100000"/>
              </a:lnSpc>
              <a:spcBef>
                <a:spcPts val="0"/>
              </a:spcBef>
              <a:spcAft>
                <a:spcPts val="0"/>
              </a:spcAft>
              <a:buClr>
                <a:srgbClr val="000000"/>
              </a:buClr>
              <a:buSzPts val="700"/>
              <a:buNone/>
              <a:defRPr/>
            </a:lvl8pPr>
            <a:lvl9pPr lvl="8" rtl="0" algn="ctr">
              <a:lnSpc>
                <a:spcPct val="100000"/>
              </a:lnSpc>
              <a:spcBef>
                <a:spcPts val="0"/>
              </a:spcBef>
              <a:spcAft>
                <a:spcPts val="0"/>
              </a:spcAft>
              <a:buClr>
                <a:srgbClr val="000000"/>
              </a:buClr>
              <a:buSzPts val="700"/>
              <a:buNone/>
              <a:defRPr/>
            </a:lvl9pPr>
          </a:lstStyle>
          <a:p/>
        </p:txBody>
      </p:sp>
      <p:sp>
        <p:nvSpPr>
          <p:cNvPr id="117" name="Google Shape;117;p29"/>
          <p:cNvSpPr txBox="1"/>
          <p:nvPr>
            <p:ph idx="12" type="sldNum"/>
          </p:nvPr>
        </p:nvSpPr>
        <p:spPr>
          <a:xfrm>
            <a:off x="4484637" y="4905375"/>
            <a:ext cx="170100" cy="177000"/>
          </a:xfrm>
          <a:prstGeom prst="rect">
            <a:avLst/>
          </a:prstGeom>
          <a:noFill/>
          <a:ln>
            <a:noFill/>
          </a:ln>
        </p:spPr>
        <p:txBody>
          <a:bodyPr anchorCtr="0" anchor="t" bIns="19050" lIns="19050" spcFirstLastPara="1" rIns="19050" wrap="square" tIns="19050">
            <a:spAutoFit/>
          </a:bodyPr>
          <a:lstStyle>
            <a:lvl1pPr indent="0" lvl="0"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sz="1000">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0" Type="http://schemas.openxmlformats.org/officeDocument/2006/relationships/slideLayout" Target="../slideLayouts/slideLayout23.xml"/><Relationship Id="rId13" Type="http://schemas.openxmlformats.org/officeDocument/2006/relationships/slideLayout" Target="../slideLayouts/slideLayout26.xml"/><Relationship Id="rId12" Type="http://schemas.openxmlformats.org/officeDocument/2006/relationships/slideLayout" Target="../slideLayouts/slideLayout25.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5" Type="http://schemas.openxmlformats.org/officeDocument/2006/relationships/theme" Target="../theme/theme3.xml"/><Relationship Id="rId14" Type="http://schemas.openxmlformats.org/officeDocument/2006/relationships/slideLayout" Target="../slideLayouts/slideLayout2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60" name="Shape 60"/>
        <p:cNvGrpSpPr/>
        <p:nvPr/>
      </p:nvGrpSpPr>
      <p:grpSpPr>
        <a:xfrm>
          <a:off x="0" y="0"/>
          <a:ext cx="0" cy="0"/>
          <a:chOff x="0" y="0"/>
          <a:chExt cx="0" cy="0"/>
        </a:xfrm>
      </p:grpSpPr>
      <p:sp>
        <p:nvSpPr>
          <p:cNvPr id="61" name="Google Shape;61;p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62" name="Google Shape;62;p1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sz="1400">
                <a:solidFill>
                  <a:schemeClr val="dk2"/>
                </a:solidFill>
              </a:defRPr>
            </a:lvl2pPr>
            <a:lvl3pPr indent="-317500" lvl="2" marL="1371600" rtl="0">
              <a:lnSpc>
                <a:spcPct val="115000"/>
              </a:lnSpc>
              <a:spcBef>
                <a:spcPts val="0"/>
              </a:spcBef>
              <a:spcAft>
                <a:spcPts val="0"/>
              </a:spcAft>
              <a:buClr>
                <a:schemeClr val="dk2"/>
              </a:buClr>
              <a:buSzPts val="1400"/>
              <a:buChar char="■"/>
              <a:defRPr sz="1400">
                <a:solidFill>
                  <a:schemeClr val="dk2"/>
                </a:solidFill>
              </a:defRPr>
            </a:lvl3pPr>
            <a:lvl4pPr indent="-317500" lvl="3" marL="1828800" rtl="0">
              <a:lnSpc>
                <a:spcPct val="115000"/>
              </a:lnSpc>
              <a:spcBef>
                <a:spcPts val="0"/>
              </a:spcBef>
              <a:spcAft>
                <a:spcPts val="0"/>
              </a:spcAft>
              <a:buClr>
                <a:schemeClr val="dk2"/>
              </a:buClr>
              <a:buSzPts val="1400"/>
              <a:buChar char="●"/>
              <a:defRPr sz="1400">
                <a:solidFill>
                  <a:schemeClr val="dk2"/>
                </a:solidFill>
              </a:defRPr>
            </a:lvl4pPr>
            <a:lvl5pPr indent="-317500" lvl="4" marL="2286000" rtl="0">
              <a:lnSpc>
                <a:spcPct val="115000"/>
              </a:lnSpc>
              <a:spcBef>
                <a:spcPts val="0"/>
              </a:spcBef>
              <a:spcAft>
                <a:spcPts val="0"/>
              </a:spcAft>
              <a:buClr>
                <a:schemeClr val="dk2"/>
              </a:buClr>
              <a:buSzPts val="1400"/>
              <a:buChar char="○"/>
              <a:defRPr sz="1400">
                <a:solidFill>
                  <a:schemeClr val="dk2"/>
                </a:solidFill>
              </a:defRPr>
            </a:lvl5pPr>
            <a:lvl6pPr indent="-317500" lvl="5" marL="2743200" rtl="0">
              <a:lnSpc>
                <a:spcPct val="115000"/>
              </a:lnSpc>
              <a:spcBef>
                <a:spcPts val="0"/>
              </a:spcBef>
              <a:spcAft>
                <a:spcPts val="0"/>
              </a:spcAft>
              <a:buClr>
                <a:schemeClr val="dk2"/>
              </a:buClr>
              <a:buSzPts val="1400"/>
              <a:buChar char="■"/>
              <a:defRPr sz="1400">
                <a:solidFill>
                  <a:schemeClr val="dk2"/>
                </a:solidFill>
              </a:defRPr>
            </a:lvl6pPr>
            <a:lvl7pPr indent="-317500" lvl="6" marL="3200400" rtl="0">
              <a:lnSpc>
                <a:spcPct val="115000"/>
              </a:lnSpc>
              <a:spcBef>
                <a:spcPts val="0"/>
              </a:spcBef>
              <a:spcAft>
                <a:spcPts val="0"/>
              </a:spcAft>
              <a:buClr>
                <a:schemeClr val="dk2"/>
              </a:buClr>
              <a:buSzPts val="1400"/>
              <a:buChar char="●"/>
              <a:defRPr sz="1400">
                <a:solidFill>
                  <a:schemeClr val="dk2"/>
                </a:solidFill>
              </a:defRPr>
            </a:lvl7pPr>
            <a:lvl8pPr indent="-317500" lvl="7" marL="3657600" rtl="0">
              <a:lnSpc>
                <a:spcPct val="115000"/>
              </a:lnSpc>
              <a:spcBef>
                <a:spcPts val="0"/>
              </a:spcBef>
              <a:spcAft>
                <a:spcPts val="0"/>
              </a:spcAft>
              <a:buClr>
                <a:schemeClr val="dk2"/>
              </a:buClr>
              <a:buSzPts val="1400"/>
              <a:buChar char="○"/>
              <a:defRPr sz="1400">
                <a:solidFill>
                  <a:schemeClr val="dk2"/>
                </a:solidFill>
              </a:defRPr>
            </a:lvl8pPr>
            <a:lvl9pPr indent="-317500" lvl="8" marL="4114800" rtl="0">
              <a:lnSpc>
                <a:spcPct val="115000"/>
              </a:lnSpc>
              <a:spcBef>
                <a:spcPts val="0"/>
              </a:spcBef>
              <a:spcAft>
                <a:spcPts val="0"/>
              </a:spcAft>
              <a:buClr>
                <a:schemeClr val="dk2"/>
              </a:buClr>
              <a:buSzPts val="1400"/>
              <a:buChar char="■"/>
              <a:defRPr sz="1400">
                <a:solidFill>
                  <a:schemeClr val="dk2"/>
                </a:solidFill>
              </a:defRPr>
            </a:lvl9pPr>
          </a:lstStyle>
          <a:p/>
        </p:txBody>
      </p:sp>
      <p:sp>
        <p:nvSpPr>
          <p:cNvPr id="63" name="Google Shape;63;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0.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1" Type="http://schemas.openxmlformats.org/officeDocument/2006/relationships/image" Target="../media/image12.png"/><Relationship Id="rId10" Type="http://schemas.openxmlformats.org/officeDocument/2006/relationships/image" Target="../media/image19.jpg"/><Relationship Id="rId13" Type="http://schemas.openxmlformats.org/officeDocument/2006/relationships/image" Target="../media/image2.png"/><Relationship Id="rId12" Type="http://schemas.openxmlformats.org/officeDocument/2006/relationships/image" Target="../media/image20.png"/><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10.png"/><Relationship Id="rId4" Type="http://schemas.openxmlformats.org/officeDocument/2006/relationships/image" Target="../media/image108.png"/><Relationship Id="rId9" Type="http://schemas.openxmlformats.org/officeDocument/2006/relationships/image" Target="../media/image15.jpg"/><Relationship Id="rId5" Type="http://schemas.openxmlformats.org/officeDocument/2006/relationships/image" Target="../media/image13.jpg"/><Relationship Id="rId6" Type="http://schemas.openxmlformats.org/officeDocument/2006/relationships/image" Target="../media/image18.png"/><Relationship Id="rId7" Type="http://schemas.openxmlformats.org/officeDocument/2006/relationships/image" Target="../media/image16.jpg"/><Relationship Id="rId8" Type="http://schemas.openxmlformats.org/officeDocument/2006/relationships/image" Target="../media/image11.png"/></Relationships>
</file>

<file path=ppt/slides/_rels/slide11.xml.rels><?xml version="1.0" encoding="UTF-8" standalone="yes"?><Relationships xmlns="http://schemas.openxmlformats.org/package/2006/relationships"><Relationship Id="rId11" Type="http://schemas.openxmlformats.org/officeDocument/2006/relationships/image" Target="../media/image20.png"/><Relationship Id="rId10" Type="http://schemas.openxmlformats.org/officeDocument/2006/relationships/image" Target="../media/image12.png"/><Relationship Id="rId13" Type="http://schemas.openxmlformats.org/officeDocument/2006/relationships/image" Target="../media/image110.png"/><Relationship Id="rId12"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08.png"/><Relationship Id="rId4" Type="http://schemas.openxmlformats.org/officeDocument/2006/relationships/image" Target="../media/image13.jpg"/><Relationship Id="rId9" Type="http://schemas.openxmlformats.org/officeDocument/2006/relationships/image" Target="../media/image19.jpg"/><Relationship Id="rId5" Type="http://schemas.openxmlformats.org/officeDocument/2006/relationships/image" Target="../media/image18.png"/><Relationship Id="rId6" Type="http://schemas.openxmlformats.org/officeDocument/2006/relationships/image" Target="../media/image16.jpg"/><Relationship Id="rId7" Type="http://schemas.openxmlformats.org/officeDocument/2006/relationships/image" Target="../media/image11.png"/><Relationship Id="rId8" Type="http://schemas.openxmlformats.org/officeDocument/2006/relationships/image" Target="../media/image1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image" Target="../media/image22.png"/><Relationship Id="rId5" Type="http://schemas.openxmlformats.org/officeDocument/2006/relationships/image" Target="../media/image31.png"/><Relationship Id="rId6"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2.png"/><Relationship Id="rId4" Type="http://schemas.openxmlformats.org/officeDocument/2006/relationships/image" Target="../media/image22.png"/><Relationship Id="rId5" Type="http://schemas.openxmlformats.org/officeDocument/2006/relationships/image" Target="../media/image2.png"/><Relationship Id="rId6"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6.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7.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hyperlink" Target="https://theorangegardener.org/topics/fertilizing/ph" TargetMode="External"/><Relationship Id="rId5"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hyperlink" Target="https://theorangegardener.org/topics/fertilizing/ph" TargetMode="External"/><Relationship Id="rId5" Type="http://schemas.openxmlformats.org/officeDocument/2006/relationships/image" Target="../media/image34.png"/><Relationship Id="rId6"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hyperlink" Target="https://theorangegardener.org/topics/fertilizing/ph" TargetMode="External"/><Relationship Id="rId5" Type="http://schemas.openxmlformats.org/officeDocument/2006/relationships/image" Target="../media/image30.png"/><Relationship Id="rId6"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1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2.png"/><Relationship Id="rId4" Type="http://schemas.openxmlformats.org/officeDocument/2006/relationships/hyperlink" Target="https://theorangegardener.org/topics/fertilizing/ph" TargetMode="External"/><Relationship Id="rId5" Type="http://schemas.openxmlformats.org/officeDocument/2006/relationships/image" Target="../media/image44.png"/><Relationship Id="rId6" Type="http://schemas.openxmlformats.org/officeDocument/2006/relationships/image" Target="../media/image30.png"/><Relationship Id="rId7"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2.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2.png"/><Relationship Id="rId4" Type="http://schemas.openxmlformats.org/officeDocument/2006/relationships/image" Target="../media/image40.png"/><Relationship Id="rId5"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2.png"/><Relationship Id="rId4" Type="http://schemas.openxmlformats.org/officeDocument/2006/relationships/image" Target="../media/image43.png"/><Relationship Id="rId5" Type="http://schemas.openxmlformats.org/officeDocument/2006/relationships/image" Target="../media/image4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2.png"/><Relationship Id="rId4" Type="http://schemas.openxmlformats.org/officeDocument/2006/relationships/image" Target="../media/image49.png"/><Relationship Id="rId5"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2.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2.png"/><Relationship Id="rId4" Type="http://schemas.openxmlformats.org/officeDocument/2006/relationships/image" Target="../media/image37.png"/><Relationship Id="rId5" Type="http://schemas.openxmlformats.org/officeDocument/2006/relationships/image" Target="../media/image42.png"/><Relationship Id="rId6" Type="http://schemas.openxmlformats.org/officeDocument/2006/relationships/image" Target="../media/image4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12.png"/><Relationship Id="rId4" Type="http://schemas.openxmlformats.org/officeDocument/2006/relationships/image" Target="../media/image50.png"/><Relationship Id="rId5" Type="http://schemas.openxmlformats.org/officeDocument/2006/relationships/image" Target="../media/image48.png"/><Relationship Id="rId6" Type="http://schemas.openxmlformats.org/officeDocument/2006/relationships/image" Target="../media/image58.png"/><Relationship Id="rId7" Type="http://schemas.openxmlformats.org/officeDocument/2006/relationships/hyperlink" Target="https://www.pnas.org/content/pnas/91/1/11.full.pdf" TargetMode="External"/><Relationship Id="rId8"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10.png"/><Relationship Id="rId5" Type="http://schemas.openxmlformats.org/officeDocument/2006/relationships/image" Target="../media/image10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5.png"/><Relationship Id="rId4" Type="http://schemas.openxmlformats.org/officeDocument/2006/relationships/image" Target="../media/image112.png"/><Relationship Id="rId5" Type="http://schemas.openxmlformats.org/officeDocument/2006/relationships/image" Target="../media/image50.png"/><Relationship Id="rId6" Type="http://schemas.openxmlformats.org/officeDocument/2006/relationships/image" Target="../media/image48.png"/><Relationship Id="rId7"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112.png"/><Relationship Id="rId6" Type="http://schemas.openxmlformats.org/officeDocument/2006/relationships/image" Target="../media/image50.png"/><Relationship Id="rId7" Type="http://schemas.openxmlformats.org/officeDocument/2006/relationships/image" Target="../media/image4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hyperlink" Target="https://www.frontiersin.org/articles/10.3389/fpls.2020.01221/full" TargetMode="External"/><Relationship Id="rId6" Type="http://schemas.openxmlformats.org/officeDocument/2006/relationships/hyperlink" Target="https://www.frontiersin.org/articles/10.3389/fpls.2016.01072/full" TargetMode="External"/><Relationship Id="rId7" Type="http://schemas.openxmlformats.org/officeDocument/2006/relationships/image" Target="../media/image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53.gif"/><Relationship Id="rId4" Type="http://schemas.openxmlformats.org/officeDocument/2006/relationships/hyperlink" Target="https://link.springer.com/chapter/10.1007/978-94-017-9978-2_10" TargetMode="External"/><Relationship Id="rId5" Type="http://schemas.openxmlformats.org/officeDocument/2006/relationships/image" Target="../media/image64.png"/><Relationship Id="rId6" Type="http://schemas.openxmlformats.org/officeDocument/2006/relationships/image" Target="../media/image57.png"/><Relationship Id="rId7" Type="http://schemas.openxmlformats.org/officeDocument/2006/relationships/image" Target="../media/image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2.pn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2.png"/><Relationship Id="rId4" Type="http://schemas.openxmlformats.org/officeDocument/2006/relationships/image" Target="../media/image16.jpg"/><Relationship Id="rId5" Type="http://schemas.openxmlformats.org/officeDocument/2006/relationships/image" Target="../media/image1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65.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66.gif"/><Relationship Id="rId4" Type="http://schemas.openxmlformats.org/officeDocument/2006/relationships/image" Target="../media/image2.png"/><Relationship Id="rId5" Type="http://schemas.openxmlformats.org/officeDocument/2006/relationships/image" Target="../media/image6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61.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63.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hyperlink" Target="https://www.dtnpf.com/agriculture/web/ag/crops/article/2022/05/04/nutrien-ramps-potash-production-rise" TargetMode="External"/><Relationship Id="rId6" Type="http://schemas.openxmlformats.org/officeDocument/2006/relationships/image" Target="../media/image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70.png"/><Relationship Id="rId4" Type="http://schemas.openxmlformats.org/officeDocument/2006/relationships/image" Target="../media/image84.png"/><Relationship Id="rId5" Type="http://schemas.openxmlformats.org/officeDocument/2006/relationships/image" Target="../media/image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2.png"/><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69.png"/><Relationship Id="rId4" Type="http://schemas.openxmlformats.org/officeDocument/2006/relationships/image" Target="../media/image2.png"/><Relationship Id="rId5" Type="http://schemas.openxmlformats.org/officeDocument/2006/relationships/image" Target="../media/image7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69.png"/><Relationship Id="rId4" Type="http://schemas.openxmlformats.org/officeDocument/2006/relationships/image" Target="../media/image2.png"/><Relationship Id="rId5" Type="http://schemas.openxmlformats.org/officeDocument/2006/relationships/image" Target="../media/image7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7.xml"/><Relationship Id="rId3" Type="http://schemas.openxmlformats.org/officeDocument/2006/relationships/image" Target="../media/image2.png"/><Relationship Id="rId4" Type="http://schemas.openxmlformats.org/officeDocument/2006/relationships/image" Target="../media/image92.png"/><Relationship Id="rId5" Type="http://schemas.openxmlformats.org/officeDocument/2006/relationships/image" Target="../media/image7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8.xml"/><Relationship Id="rId3" Type="http://schemas.openxmlformats.org/officeDocument/2006/relationships/image" Target="../media/image2.png"/><Relationship Id="rId4" Type="http://schemas.openxmlformats.org/officeDocument/2006/relationships/image" Target="../media/image7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9.xml"/><Relationship Id="rId3" Type="http://schemas.openxmlformats.org/officeDocument/2006/relationships/image" Target="../media/image8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8.png"/></Relationships>
</file>

<file path=ppt/slides/_rels/slide50.xml.rels><?xml version="1.0" encoding="UTF-8" standalone="yes"?><Relationships xmlns="http://schemas.openxmlformats.org/package/2006/relationships"><Relationship Id="rId11" Type="http://schemas.openxmlformats.org/officeDocument/2006/relationships/image" Target="../media/image19.jpg"/><Relationship Id="rId10" Type="http://schemas.openxmlformats.org/officeDocument/2006/relationships/image" Target="../media/image15.jpg"/><Relationship Id="rId13" Type="http://schemas.openxmlformats.org/officeDocument/2006/relationships/image" Target="../media/image20.png"/><Relationship Id="rId12" Type="http://schemas.openxmlformats.org/officeDocument/2006/relationships/image" Target="../media/image12.png"/><Relationship Id="rId1" Type="http://schemas.openxmlformats.org/officeDocument/2006/relationships/slideLayout" Target="../slideLayouts/slideLayout24.xml"/><Relationship Id="rId2" Type="http://schemas.openxmlformats.org/officeDocument/2006/relationships/notesSlide" Target="../notesSlides/notesSlide50.xml"/><Relationship Id="rId3" Type="http://schemas.openxmlformats.org/officeDocument/2006/relationships/image" Target="../media/image80.png"/><Relationship Id="rId4" Type="http://schemas.openxmlformats.org/officeDocument/2006/relationships/image" Target="../media/image2.png"/><Relationship Id="rId9" Type="http://schemas.openxmlformats.org/officeDocument/2006/relationships/image" Target="../media/image11.png"/><Relationship Id="rId5" Type="http://schemas.openxmlformats.org/officeDocument/2006/relationships/image" Target="../media/image75.png"/><Relationship Id="rId6" Type="http://schemas.openxmlformats.org/officeDocument/2006/relationships/image" Target="../media/image13.jpg"/><Relationship Id="rId7" Type="http://schemas.openxmlformats.org/officeDocument/2006/relationships/image" Target="../media/image18.png"/><Relationship Id="rId8" Type="http://schemas.openxmlformats.org/officeDocument/2006/relationships/image" Target="../media/image16.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1.xml"/><Relationship Id="rId3" Type="http://schemas.openxmlformats.org/officeDocument/2006/relationships/image" Target="../media/image61.png"/><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2.xml"/><Relationship Id="rId3" Type="http://schemas.openxmlformats.org/officeDocument/2006/relationships/image" Target="../media/image2.png"/><Relationship Id="rId4" Type="http://schemas.openxmlformats.org/officeDocument/2006/relationships/image" Target="../media/image8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3.xml"/><Relationship Id="rId3" Type="http://schemas.openxmlformats.org/officeDocument/2006/relationships/image" Target="../media/image2.png"/><Relationship Id="rId4" Type="http://schemas.openxmlformats.org/officeDocument/2006/relationships/image" Target="../media/image8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4.xml"/><Relationship Id="rId3" Type="http://schemas.openxmlformats.org/officeDocument/2006/relationships/image" Target="../media/image2.png"/><Relationship Id="rId4" Type="http://schemas.openxmlformats.org/officeDocument/2006/relationships/image" Target="../media/image9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5.xml"/><Relationship Id="rId3" Type="http://schemas.openxmlformats.org/officeDocument/2006/relationships/image" Target="../media/image2.png"/><Relationship Id="rId4" Type="http://schemas.openxmlformats.org/officeDocument/2006/relationships/image" Target="../media/image8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6.xml"/><Relationship Id="rId3" Type="http://schemas.openxmlformats.org/officeDocument/2006/relationships/image" Target="../media/image2.png"/><Relationship Id="rId4" Type="http://schemas.openxmlformats.org/officeDocument/2006/relationships/image" Target="../media/image8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7.xml"/><Relationship Id="rId3" Type="http://schemas.openxmlformats.org/officeDocument/2006/relationships/image" Target="../media/image2.png"/><Relationship Id="rId4" Type="http://schemas.openxmlformats.org/officeDocument/2006/relationships/image" Target="../media/image90.png"/></Relationships>
</file>

<file path=ppt/slides/_rels/slide58.xml.rels><?xml version="1.0" encoding="UTF-8" standalone="yes"?><Relationships xmlns="http://schemas.openxmlformats.org/package/2006/relationships"><Relationship Id="rId11" Type="http://schemas.openxmlformats.org/officeDocument/2006/relationships/image" Target="../media/image20.png"/><Relationship Id="rId10" Type="http://schemas.openxmlformats.org/officeDocument/2006/relationships/image" Target="../media/image12.png"/><Relationship Id="rId1" Type="http://schemas.openxmlformats.org/officeDocument/2006/relationships/slideLayout" Target="../slideLayouts/slideLayout24.xml"/><Relationship Id="rId2" Type="http://schemas.openxmlformats.org/officeDocument/2006/relationships/notesSlide" Target="../notesSlides/notesSlide58.xml"/><Relationship Id="rId3" Type="http://schemas.openxmlformats.org/officeDocument/2006/relationships/image" Target="../media/image2.png"/><Relationship Id="rId4" Type="http://schemas.openxmlformats.org/officeDocument/2006/relationships/image" Target="../media/image13.jpg"/><Relationship Id="rId9" Type="http://schemas.openxmlformats.org/officeDocument/2006/relationships/image" Target="../media/image19.jpg"/><Relationship Id="rId5" Type="http://schemas.openxmlformats.org/officeDocument/2006/relationships/image" Target="../media/image18.png"/><Relationship Id="rId6" Type="http://schemas.openxmlformats.org/officeDocument/2006/relationships/image" Target="../media/image16.jpg"/><Relationship Id="rId7" Type="http://schemas.openxmlformats.org/officeDocument/2006/relationships/image" Target="../media/image11.png"/><Relationship Id="rId8" Type="http://schemas.openxmlformats.org/officeDocument/2006/relationships/image" Target="../media/image15.jpg"/></Relationships>
</file>

<file path=ppt/slides/_rels/slide59.xml.rels><?xml version="1.0" encoding="UTF-8" standalone="yes"?><Relationships xmlns="http://schemas.openxmlformats.org/package/2006/relationships"><Relationship Id="rId11" Type="http://schemas.openxmlformats.org/officeDocument/2006/relationships/image" Target="../media/image20.png"/><Relationship Id="rId10" Type="http://schemas.openxmlformats.org/officeDocument/2006/relationships/image" Target="../media/image12.png"/><Relationship Id="rId12" Type="http://schemas.openxmlformats.org/officeDocument/2006/relationships/image" Target="../media/image96.png"/><Relationship Id="rId1" Type="http://schemas.openxmlformats.org/officeDocument/2006/relationships/slideLayout" Target="../slideLayouts/slideLayout24.xml"/><Relationship Id="rId2" Type="http://schemas.openxmlformats.org/officeDocument/2006/relationships/notesSlide" Target="../notesSlides/notesSlide59.xml"/><Relationship Id="rId3" Type="http://schemas.openxmlformats.org/officeDocument/2006/relationships/image" Target="../media/image2.png"/><Relationship Id="rId4" Type="http://schemas.openxmlformats.org/officeDocument/2006/relationships/image" Target="../media/image13.jpg"/><Relationship Id="rId9" Type="http://schemas.openxmlformats.org/officeDocument/2006/relationships/image" Target="../media/image19.jpg"/><Relationship Id="rId5" Type="http://schemas.openxmlformats.org/officeDocument/2006/relationships/image" Target="../media/image18.png"/><Relationship Id="rId6" Type="http://schemas.openxmlformats.org/officeDocument/2006/relationships/image" Target="../media/image16.jpg"/><Relationship Id="rId7" Type="http://schemas.openxmlformats.org/officeDocument/2006/relationships/image" Target="../media/image11.png"/><Relationship Id="rId8" Type="http://schemas.openxmlformats.org/officeDocument/2006/relationships/image" Target="../media/image1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2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0.xml"/><Relationship Id="rId3" Type="http://schemas.openxmlformats.org/officeDocument/2006/relationships/image" Target="../media/image2.png"/><Relationship Id="rId4" Type="http://schemas.openxmlformats.org/officeDocument/2006/relationships/image" Target="../media/image10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1.xml"/><Relationship Id="rId3" Type="http://schemas.openxmlformats.org/officeDocument/2006/relationships/image" Target="../media/image2.png"/><Relationship Id="rId4" Type="http://schemas.openxmlformats.org/officeDocument/2006/relationships/image" Target="../media/image10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2.xml"/><Relationship Id="rId3" Type="http://schemas.openxmlformats.org/officeDocument/2006/relationships/image" Target="../media/image2.png"/><Relationship Id="rId4" Type="http://schemas.openxmlformats.org/officeDocument/2006/relationships/image" Target="../media/image10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3.xml"/><Relationship Id="rId3" Type="http://schemas.openxmlformats.org/officeDocument/2006/relationships/image" Target="../media/image63.png"/><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17.png"/><Relationship Id="rId4" Type="http://schemas.openxmlformats.org/officeDocument/2006/relationships/image" Target="../media/image22.png"/><Relationship Id="rId5" Type="http://schemas.openxmlformats.org/officeDocument/2006/relationships/image" Target="../media/image31.png"/><Relationship Id="rId6" Type="http://schemas.openxmlformats.org/officeDocument/2006/relationships/image" Target="../media/image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31.png"/><Relationship Id="rId4" Type="http://schemas.openxmlformats.org/officeDocument/2006/relationships/image" Target="../media/image22.png"/><Relationship Id="rId5" Type="http://schemas.openxmlformats.org/officeDocument/2006/relationships/image" Target="../media/image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31.png"/><Relationship Id="rId4" Type="http://schemas.openxmlformats.org/officeDocument/2006/relationships/image" Target="../media/image22.png"/><Relationship Id="rId5" Type="http://schemas.openxmlformats.org/officeDocument/2006/relationships/image" Target="../media/image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31.png"/><Relationship Id="rId4" Type="http://schemas.openxmlformats.org/officeDocument/2006/relationships/image" Target="../media/image22.png"/><Relationship Id="rId5" Type="http://schemas.openxmlformats.org/officeDocument/2006/relationships/image" Target="../media/image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31.png"/><Relationship Id="rId4" Type="http://schemas.openxmlformats.org/officeDocument/2006/relationships/image" Target="../media/image22.png"/><Relationship Id="rId5"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32.png"/><Relationship Id="rId4" Type="http://schemas.openxmlformats.org/officeDocument/2006/relationships/image" Target="../media/image22.png"/><Relationship Id="rId5" Type="http://schemas.openxmlformats.org/officeDocument/2006/relationships/image" Target="../media/image2.png"/></Relationships>
</file>

<file path=ppt/slides/_rels/slide71.xml.rels><?xml version="1.0" encoding="UTF-8" standalone="yes"?><Relationships xmlns="http://schemas.openxmlformats.org/package/2006/relationships"><Relationship Id="rId11" Type="http://schemas.openxmlformats.org/officeDocument/2006/relationships/image" Target="../media/image20.png"/><Relationship Id="rId10" Type="http://schemas.openxmlformats.org/officeDocument/2006/relationships/image" Target="../media/image12.png"/><Relationship Id="rId1" Type="http://schemas.openxmlformats.org/officeDocument/2006/relationships/slideLayout" Target="../slideLayouts/slideLayout24.xml"/><Relationship Id="rId2" Type="http://schemas.openxmlformats.org/officeDocument/2006/relationships/notesSlide" Target="../notesSlides/notesSlide71.xml"/><Relationship Id="rId3" Type="http://schemas.openxmlformats.org/officeDocument/2006/relationships/image" Target="../media/image2.png"/><Relationship Id="rId4" Type="http://schemas.openxmlformats.org/officeDocument/2006/relationships/image" Target="../media/image13.jpg"/><Relationship Id="rId9" Type="http://schemas.openxmlformats.org/officeDocument/2006/relationships/image" Target="../media/image19.jpg"/><Relationship Id="rId5" Type="http://schemas.openxmlformats.org/officeDocument/2006/relationships/image" Target="../media/image18.png"/><Relationship Id="rId6" Type="http://schemas.openxmlformats.org/officeDocument/2006/relationships/image" Target="../media/image16.jpg"/><Relationship Id="rId7" Type="http://schemas.openxmlformats.org/officeDocument/2006/relationships/image" Target="../media/image11.png"/><Relationship Id="rId8" Type="http://schemas.openxmlformats.org/officeDocument/2006/relationships/image" Target="../media/image15.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2.xml"/><Relationship Id="rId3" Type="http://schemas.openxmlformats.org/officeDocument/2006/relationships/image" Target="../media/image102.jpg"/><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3.xml"/><Relationship Id="rId3" Type="http://schemas.openxmlformats.org/officeDocument/2006/relationships/image" Target="../media/image2.png"/><Relationship Id="rId4" Type="http://schemas.openxmlformats.org/officeDocument/2006/relationships/image" Target="../media/image3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9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98.png"/><Relationship Id="rId4" Type="http://schemas.openxmlformats.org/officeDocument/2006/relationships/image" Target="../media/image9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105.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10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101.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image" Target="../media/image10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10.png"/><Relationship Id="rId4" Type="http://schemas.openxmlformats.org/officeDocument/2006/relationships/image" Target="../media/image108.png"/><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descr="A picture containing grass, outdoor, sky, field&#10;&#10;Description automatically generated" id="122" name="Google Shape;122;p30"/>
          <p:cNvPicPr preferRelativeResize="0"/>
          <p:nvPr/>
        </p:nvPicPr>
        <p:blipFill rotWithShape="1">
          <a:blip r:embed="rId3">
            <a:alphaModFix/>
          </a:blip>
          <a:srcRect b="0" l="0" r="0" t="0"/>
          <a:stretch/>
        </p:blipFill>
        <p:spPr>
          <a:xfrm>
            <a:off x="0" y="-34025"/>
            <a:ext cx="9144002" cy="5177525"/>
          </a:xfrm>
          <a:prstGeom prst="rect">
            <a:avLst/>
          </a:prstGeom>
          <a:noFill/>
          <a:ln>
            <a:noFill/>
          </a:ln>
        </p:spPr>
      </p:pic>
      <p:pic>
        <p:nvPicPr>
          <p:cNvPr id="123" name="Google Shape;123;p30"/>
          <p:cNvPicPr preferRelativeResize="0"/>
          <p:nvPr/>
        </p:nvPicPr>
        <p:blipFill rotWithShape="1">
          <a:blip r:embed="rId4">
            <a:alphaModFix amt="72000"/>
          </a:blip>
          <a:srcRect b="0" l="0" r="0" t="0"/>
          <a:stretch/>
        </p:blipFill>
        <p:spPr>
          <a:xfrm>
            <a:off x="3110176" y="447686"/>
            <a:ext cx="2649450" cy="623400"/>
          </a:xfrm>
          <a:prstGeom prst="rect">
            <a:avLst/>
          </a:prstGeom>
          <a:noFill/>
          <a:ln>
            <a:noFill/>
          </a:ln>
        </p:spPr>
      </p:pic>
      <p:sp>
        <p:nvSpPr>
          <p:cNvPr id="124" name="Google Shape;124;p30"/>
          <p:cNvSpPr txBox="1"/>
          <p:nvPr/>
        </p:nvSpPr>
        <p:spPr>
          <a:xfrm>
            <a:off x="1184550" y="3708403"/>
            <a:ext cx="6774900" cy="6234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t/>
            </a:r>
            <a:endParaRPr b="1" sz="1800">
              <a:solidFill>
                <a:schemeClr val="lt1"/>
              </a:solidFill>
              <a:latin typeface="Helvetica Neue"/>
              <a:ea typeface="Helvetica Neue"/>
              <a:cs typeface="Helvetica Neue"/>
              <a:sym typeface="Helvetica Neue"/>
            </a:endParaRPr>
          </a:p>
          <a:p>
            <a:pPr indent="0" lvl="0" marL="0" marR="0" rtl="0" algn="ctr">
              <a:spcBef>
                <a:spcPts val="0"/>
              </a:spcBef>
              <a:spcAft>
                <a:spcPts val="0"/>
              </a:spcAft>
              <a:buNone/>
            </a:pPr>
            <a:r>
              <a:rPr b="1" lang="en" sz="1800">
                <a:solidFill>
                  <a:schemeClr val="lt1"/>
                </a:solidFill>
                <a:latin typeface="Helvetica Neue"/>
                <a:ea typeface="Helvetica Neue"/>
                <a:cs typeface="Helvetica Neue"/>
                <a:sym typeface="Helvetica Neue"/>
              </a:rPr>
              <a:t>Transforming farmland into carbon capture centers. </a:t>
            </a:r>
            <a:endParaRPr sz="1900">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descr="A picture containing grass, outdoor, sky, field&#10;&#10;Description automatically generated" id="220" name="Google Shape;220;p39"/>
          <p:cNvPicPr preferRelativeResize="0"/>
          <p:nvPr/>
        </p:nvPicPr>
        <p:blipFill rotWithShape="1">
          <a:blip r:embed="rId3">
            <a:alphaModFix/>
          </a:blip>
          <a:srcRect b="0" l="0" r="0" t="0"/>
          <a:stretch/>
        </p:blipFill>
        <p:spPr>
          <a:xfrm>
            <a:off x="4776260" y="786420"/>
            <a:ext cx="4367741" cy="2424345"/>
          </a:xfrm>
          <a:prstGeom prst="rect">
            <a:avLst/>
          </a:prstGeom>
          <a:noFill/>
          <a:ln>
            <a:noFill/>
          </a:ln>
        </p:spPr>
      </p:pic>
      <p:pic>
        <p:nvPicPr>
          <p:cNvPr descr="A picture containing nature, outdoor, mountain, day&#10;&#10;Description automatically generated" id="221" name="Google Shape;221;p39"/>
          <p:cNvPicPr preferRelativeResize="0"/>
          <p:nvPr/>
        </p:nvPicPr>
        <p:blipFill rotWithShape="1">
          <a:blip r:embed="rId4">
            <a:alphaModFix/>
          </a:blip>
          <a:srcRect b="0" l="0" r="0" t="0"/>
          <a:stretch/>
        </p:blipFill>
        <p:spPr>
          <a:xfrm>
            <a:off x="0" y="788371"/>
            <a:ext cx="4367741" cy="2424340"/>
          </a:xfrm>
          <a:prstGeom prst="rect">
            <a:avLst/>
          </a:prstGeom>
          <a:noFill/>
          <a:ln>
            <a:noFill/>
          </a:ln>
        </p:spPr>
      </p:pic>
      <p:sp>
        <p:nvSpPr>
          <p:cNvPr id="222" name="Google Shape;222;p39"/>
          <p:cNvSpPr txBox="1"/>
          <p:nvPr/>
        </p:nvSpPr>
        <p:spPr>
          <a:xfrm>
            <a:off x="198994" y="3296906"/>
            <a:ext cx="3812400" cy="377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000">
                <a:solidFill>
                  <a:srgbClr val="666666"/>
                </a:solidFill>
                <a:latin typeface="Helvetica Neue"/>
                <a:ea typeface="Helvetica Neue"/>
                <a:cs typeface="Helvetica Neue"/>
                <a:sym typeface="Helvetica Neue"/>
              </a:rPr>
              <a:t>Basalt fines </a:t>
            </a:r>
            <a:r>
              <a:rPr lang="en" sz="1000">
                <a:solidFill>
                  <a:srgbClr val="666666"/>
                </a:solidFill>
                <a:latin typeface="Helvetica Neue Light"/>
                <a:ea typeface="Helvetica Neue Light"/>
                <a:cs typeface="Helvetica Neue Light"/>
                <a:sym typeface="Helvetica Neue Light"/>
              </a:rPr>
              <a:t>from quarries (tested for purity, ag benefits, </a:t>
            </a:r>
            <a:endParaRPr sz="1000">
              <a:solidFill>
                <a:srgbClr val="666666"/>
              </a:solidFill>
              <a:latin typeface="Helvetica Neue Light"/>
              <a:ea typeface="Helvetica Neue Light"/>
              <a:cs typeface="Helvetica Neue Light"/>
              <a:sym typeface="Helvetica Neue Light"/>
            </a:endParaRPr>
          </a:p>
          <a:p>
            <a:pPr indent="0" lvl="0" marL="0" marR="0" rtl="0" algn="l">
              <a:spcBef>
                <a:spcPts val="0"/>
              </a:spcBef>
              <a:spcAft>
                <a:spcPts val="0"/>
              </a:spcAft>
              <a:buNone/>
            </a:pPr>
            <a:r>
              <a:rPr lang="en" sz="1000">
                <a:solidFill>
                  <a:srgbClr val="666666"/>
                </a:solidFill>
                <a:latin typeface="Helvetica Neue Light"/>
                <a:ea typeface="Helvetica Neue Light"/>
                <a:cs typeface="Helvetica Neue Light"/>
                <a:sym typeface="Helvetica Neue Light"/>
              </a:rPr>
              <a:t>nutrients, particle sizes). </a:t>
            </a:r>
            <a:endParaRPr sz="1000">
              <a:solidFill>
                <a:srgbClr val="666666"/>
              </a:solidFill>
              <a:latin typeface="Helvetica Neue Light"/>
              <a:ea typeface="Helvetica Neue Light"/>
              <a:cs typeface="Helvetica Neue Light"/>
              <a:sym typeface="Helvetica Neue Light"/>
            </a:endParaRPr>
          </a:p>
        </p:txBody>
      </p:sp>
      <p:sp>
        <p:nvSpPr>
          <p:cNvPr id="223" name="Google Shape;223;p39"/>
          <p:cNvSpPr txBox="1"/>
          <p:nvPr/>
        </p:nvSpPr>
        <p:spPr>
          <a:xfrm>
            <a:off x="4776260" y="3296905"/>
            <a:ext cx="4554600" cy="377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000">
                <a:solidFill>
                  <a:schemeClr val="dk2"/>
                </a:solidFill>
                <a:latin typeface="Helvetica Neue"/>
                <a:ea typeface="Helvetica Neue"/>
                <a:cs typeface="Helvetica Neue"/>
                <a:sym typeface="Helvetica Neue"/>
              </a:rPr>
              <a:t>Permanently removing CO</a:t>
            </a:r>
            <a:r>
              <a:rPr b="1" baseline="-25000" lang="en" sz="1000">
                <a:solidFill>
                  <a:schemeClr val="dk2"/>
                </a:solidFill>
                <a:latin typeface="Helvetica Neue"/>
                <a:ea typeface="Helvetica Neue"/>
                <a:cs typeface="Helvetica Neue"/>
                <a:sym typeface="Helvetica Neue"/>
              </a:rPr>
              <a:t>2</a:t>
            </a:r>
            <a:r>
              <a:rPr b="1" lang="en" sz="1000">
                <a:solidFill>
                  <a:schemeClr val="dk2"/>
                </a:solidFill>
                <a:latin typeface="Helvetica Neue"/>
                <a:ea typeface="Helvetica Neue"/>
                <a:cs typeface="Helvetica Neue"/>
                <a:sym typeface="Helvetica Neue"/>
              </a:rPr>
              <a:t> </a:t>
            </a:r>
            <a:r>
              <a:rPr lang="en" sz="1000">
                <a:solidFill>
                  <a:schemeClr val="dk2"/>
                </a:solidFill>
                <a:latin typeface="Helvetica Neue Light"/>
                <a:ea typeface="Helvetica Neue Light"/>
                <a:cs typeface="Helvetica Neue Light"/>
                <a:sym typeface="Helvetica Neue Light"/>
              </a:rPr>
              <a:t>and </a:t>
            </a:r>
            <a:r>
              <a:rPr b="1" lang="en" sz="1000">
                <a:solidFill>
                  <a:schemeClr val="dk2"/>
                </a:solidFill>
                <a:latin typeface="Helvetica Neue"/>
                <a:ea typeface="Helvetica Neue"/>
                <a:cs typeface="Helvetica Neue"/>
                <a:sym typeface="Helvetica Neue"/>
              </a:rPr>
              <a:t>improving crop growth</a:t>
            </a:r>
            <a:r>
              <a:rPr lang="en" sz="1000">
                <a:solidFill>
                  <a:schemeClr val="dk2"/>
                </a:solidFill>
                <a:latin typeface="Helvetica Neue Light"/>
                <a:ea typeface="Helvetica Neue Light"/>
                <a:cs typeface="Helvetica Neue Light"/>
                <a:sym typeface="Helvetica Neue Light"/>
              </a:rPr>
              <a:t>.</a:t>
            </a:r>
            <a:endParaRPr sz="1000">
              <a:solidFill>
                <a:schemeClr val="dk2"/>
              </a:solidFill>
              <a:latin typeface="Helvetica Neue Light"/>
              <a:ea typeface="Helvetica Neue Light"/>
              <a:cs typeface="Helvetica Neue Light"/>
              <a:sym typeface="Helvetica Neue Light"/>
            </a:endParaRPr>
          </a:p>
          <a:p>
            <a:pPr indent="0" lvl="0" marL="0" marR="0" rtl="0" algn="l">
              <a:spcBef>
                <a:spcPts val="0"/>
              </a:spcBef>
              <a:spcAft>
                <a:spcPts val="0"/>
              </a:spcAft>
              <a:buNone/>
            </a:pPr>
            <a:r>
              <a:rPr lang="en" sz="1000">
                <a:solidFill>
                  <a:schemeClr val="dk2"/>
                </a:solidFill>
                <a:latin typeface="Helvetica Neue Light"/>
                <a:ea typeface="Helvetica Neue Light"/>
                <a:cs typeface="Helvetica Neue Light"/>
                <a:sym typeface="Helvetica Neue Light"/>
              </a:rPr>
              <a:t>Lithos measures CO</a:t>
            </a:r>
            <a:r>
              <a:rPr baseline="-25000" lang="en" sz="1000">
                <a:solidFill>
                  <a:schemeClr val="dk2"/>
                </a:solidFill>
                <a:latin typeface="Helvetica Neue Light"/>
                <a:ea typeface="Helvetica Neue Light"/>
                <a:cs typeface="Helvetica Neue Light"/>
                <a:sym typeface="Helvetica Neue Light"/>
              </a:rPr>
              <a:t>2</a:t>
            </a:r>
            <a:r>
              <a:rPr lang="en" sz="1000">
                <a:solidFill>
                  <a:schemeClr val="dk2"/>
                </a:solidFill>
                <a:latin typeface="Helvetica Neue Light"/>
                <a:ea typeface="Helvetica Neue Light"/>
                <a:cs typeface="Helvetica Neue Light"/>
                <a:sym typeface="Helvetica Neue Light"/>
              </a:rPr>
              <a:t> removal with a high-precision empirical technique.</a:t>
            </a:r>
            <a:endParaRPr sz="1000">
              <a:solidFill>
                <a:schemeClr val="dk2"/>
              </a:solidFill>
              <a:latin typeface="Helvetica Neue Light"/>
              <a:ea typeface="Helvetica Neue Light"/>
              <a:cs typeface="Helvetica Neue Light"/>
              <a:sym typeface="Helvetica Neue Light"/>
            </a:endParaRPr>
          </a:p>
        </p:txBody>
      </p:sp>
      <p:cxnSp>
        <p:nvCxnSpPr>
          <p:cNvPr id="224" name="Google Shape;224;p39"/>
          <p:cNvCxnSpPr/>
          <p:nvPr/>
        </p:nvCxnSpPr>
        <p:spPr>
          <a:xfrm>
            <a:off x="4145069" y="3441968"/>
            <a:ext cx="288900" cy="0"/>
          </a:xfrm>
          <a:prstGeom prst="straightConnector1">
            <a:avLst/>
          </a:prstGeom>
          <a:noFill/>
          <a:ln cap="flat" cmpd="sng" w="28575">
            <a:solidFill>
              <a:schemeClr val="accent1"/>
            </a:solidFill>
            <a:prstDash val="solid"/>
            <a:miter lim="800000"/>
            <a:headEnd len="sm" w="sm" type="none"/>
            <a:tailEnd len="med" w="med" type="triangle"/>
          </a:ln>
        </p:spPr>
      </p:cxnSp>
      <p:sp>
        <p:nvSpPr>
          <p:cNvPr id="225" name="Google Shape;225;p39"/>
          <p:cNvSpPr txBox="1"/>
          <p:nvPr/>
        </p:nvSpPr>
        <p:spPr>
          <a:xfrm>
            <a:off x="341693" y="175022"/>
            <a:ext cx="5444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a:solidFill>
                  <a:schemeClr val="dk1"/>
                </a:solidFill>
                <a:latin typeface="Helvetica Neue"/>
                <a:ea typeface="Helvetica Neue"/>
                <a:cs typeface="Helvetica Neue"/>
                <a:sym typeface="Helvetica Neue"/>
              </a:rPr>
              <a:t>ENHANCED ROCK WEATHERING </a:t>
            </a:r>
            <a:endParaRPr sz="2100"/>
          </a:p>
        </p:txBody>
      </p:sp>
      <p:pic>
        <p:nvPicPr>
          <p:cNvPr id="226" name="Google Shape;226;p39"/>
          <p:cNvPicPr preferRelativeResize="0"/>
          <p:nvPr/>
        </p:nvPicPr>
        <p:blipFill>
          <a:blip r:embed="rId5">
            <a:alphaModFix/>
          </a:blip>
          <a:stretch>
            <a:fillRect/>
          </a:stretch>
        </p:blipFill>
        <p:spPr>
          <a:xfrm>
            <a:off x="-4631" y="4133738"/>
            <a:ext cx="1368300" cy="1022101"/>
          </a:xfrm>
          <a:prstGeom prst="rect">
            <a:avLst/>
          </a:prstGeom>
          <a:noFill/>
          <a:ln>
            <a:noFill/>
          </a:ln>
        </p:spPr>
      </p:pic>
      <p:pic>
        <p:nvPicPr>
          <p:cNvPr id="227" name="Google Shape;227;p39"/>
          <p:cNvPicPr preferRelativeResize="0"/>
          <p:nvPr/>
        </p:nvPicPr>
        <p:blipFill>
          <a:blip r:embed="rId6">
            <a:alphaModFix/>
          </a:blip>
          <a:stretch>
            <a:fillRect/>
          </a:stretch>
        </p:blipFill>
        <p:spPr>
          <a:xfrm>
            <a:off x="1195867" y="4133737"/>
            <a:ext cx="1314823" cy="1022100"/>
          </a:xfrm>
          <a:prstGeom prst="rect">
            <a:avLst/>
          </a:prstGeom>
          <a:noFill/>
          <a:ln>
            <a:noFill/>
          </a:ln>
        </p:spPr>
      </p:pic>
      <p:pic>
        <p:nvPicPr>
          <p:cNvPr id="228" name="Google Shape;228;p39"/>
          <p:cNvPicPr preferRelativeResize="0"/>
          <p:nvPr/>
        </p:nvPicPr>
        <p:blipFill rotWithShape="1">
          <a:blip r:embed="rId7">
            <a:alphaModFix/>
          </a:blip>
          <a:srcRect b="0" l="9264" r="0" t="11197"/>
          <a:stretch/>
        </p:blipFill>
        <p:spPr>
          <a:xfrm>
            <a:off x="2919217" y="4133330"/>
            <a:ext cx="1857044" cy="1022101"/>
          </a:xfrm>
          <a:prstGeom prst="rect">
            <a:avLst/>
          </a:prstGeom>
          <a:noFill/>
          <a:ln>
            <a:noFill/>
          </a:ln>
        </p:spPr>
      </p:pic>
      <p:pic>
        <p:nvPicPr>
          <p:cNvPr id="229" name="Google Shape;229;p39"/>
          <p:cNvPicPr preferRelativeResize="0"/>
          <p:nvPr/>
        </p:nvPicPr>
        <p:blipFill rotWithShape="1">
          <a:blip r:embed="rId8">
            <a:alphaModFix/>
          </a:blip>
          <a:srcRect b="37601" l="14499" r="29559" t="38011"/>
          <a:stretch/>
        </p:blipFill>
        <p:spPr>
          <a:xfrm>
            <a:off x="7160972" y="4133334"/>
            <a:ext cx="1053882" cy="1022100"/>
          </a:xfrm>
          <a:prstGeom prst="rect">
            <a:avLst/>
          </a:prstGeom>
          <a:noFill/>
          <a:ln>
            <a:noFill/>
          </a:ln>
        </p:spPr>
      </p:pic>
      <p:pic>
        <p:nvPicPr>
          <p:cNvPr id="230" name="Google Shape;230;p39"/>
          <p:cNvPicPr preferRelativeResize="0"/>
          <p:nvPr/>
        </p:nvPicPr>
        <p:blipFill>
          <a:blip r:embed="rId9">
            <a:alphaModFix/>
          </a:blip>
          <a:stretch>
            <a:fillRect/>
          </a:stretch>
        </p:blipFill>
        <p:spPr>
          <a:xfrm>
            <a:off x="5569347" y="4133733"/>
            <a:ext cx="2018302" cy="1022100"/>
          </a:xfrm>
          <a:prstGeom prst="rect">
            <a:avLst/>
          </a:prstGeom>
          <a:noFill/>
          <a:ln>
            <a:noFill/>
          </a:ln>
        </p:spPr>
      </p:pic>
      <p:pic>
        <p:nvPicPr>
          <p:cNvPr id="231" name="Google Shape;231;p39"/>
          <p:cNvPicPr preferRelativeResize="0"/>
          <p:nvPr/>
        </p:nvPicPr>
        <p:blipFill rotWithShape="1">
          <a:blip r:embed="rId10">
            <a:alphaModFix/>
          </a:blip>
          <a:srcRect b="5935" l="12785" r="0" t="0"/>
          <a:stretch/>
        </p:blipFill>
        <p:spPr>
          <a:xfrm>
            <a:off x="4640977" y="4133738"/>
            <a:ext cx="1470798" cy="1022100"/>
          </a:xfrm>
          <a:prstGeom prst="rect">
            <a:avLst/>
          </a:prstGeom>
          <a:noFill/>
          <a:ln>
            <a:noFill/>
          </a:ln>
        </p:spPr>
      </p:pic>
      <p:pic>
        <p:nvPicPr>
          <p:cNvPr id="232" name="Google Shape;232;p39"/>
          <p:cNvPicPr preferRelativeResize="0"/>
          <p:nvPr/>
        </p:nvPicPr>
        <p:blipFill>
          <a:blip r:embed="rId11">
            <a:alphaModFix/>
          </a:blip>
          <a:stretch>
            <a:fillRect/>
          </a:stretch>
        </p:blipFill>
        <p:spPr>
          <a:xfrm>
            <a:off x="1542206" y="4133738"/>
            <a:ext cx="1533151" cy="1022101"/>
          </a:xfrm>
          <a:prstGeom prst="rect">
            <a:avLst/>
          </a:prstGeom>
          <a:noFill/>
          <a:ln>
            <a:noFill/>
          </a:ln>
        </p:spPr>
      </p:pic>
      <p:sp>
        <p:nvSpPr>
          <p:cNvPr id="233" name="Google Shape;233;p39"/>
          <p:cNvSpPr txBox="1"/>
          <p:nvPr/>
        </p:nvSpPr>
        <p:spPr>
          <a:xfrm>
            <a:off x="1033875" y="4959112"/>
            <a:ext cx="875700" cy="207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900">
                <a:solidFill>
                  <a:schemeClr val="lt1"/>
                </a:solidFill>
                <a:latin typeface="EB Garamond SemiBold"/>
                <a:ea typeface="EB Garamond SemiBold"/>
                <a:cs typeface="EB Garamond SemiBold"/>
                <a:sym typeface="EB Garamond SemiBold"/>
              </a:rPr>
              <a:t>basalt tests</a:t>
            </a:r>
            <a:endParaRPr sz="900">
              <a:solidFill>
                <a:schemeClr val="lt1"/>
              </a:solidFill>
              <a:latin typeface="EB Garamond SemiBold"/>
              <a:ea typeface="EB Garamond SemiBold"/>
              <a:cs typeface="EB Garamond SemiBold"/>
              <a:sym typeface="EB Garamond SemiBold"/>
            </a:endParaRPr>
          </a:p>
        </p:txBody>
      </p:sp>
      <p:sp>
        <p:nvSpPr>
          <p:cNvPr id="234" name="Google Shape;234;p39"/>
          <p:cNvSpPr txBox="1"/>
          <p:nvPr/>
        </p:nvSpPr>
        <p:spPr>
          <a:xfrm>
            <a:off x="2036869" y="4959113"/>
            <a:ext cx="1470900" cy="207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900">
                <a:solidFill>
                  <a:schemeClr val="lt1"/>
                </a:solidFill>
                <a:latin typeface="EB Garamond SemiBold"/>
                <a:ea typeface="EB Garamond SemiBold"/>
                <a:cs typeface="EB Garamond SemiBold"/>
                <a:sym typeface="EB Garamond SemiBold"/>
              </a:rPr>
              <a:t>soil tests, optimization</a:t>
            </a:r>
            <a:endParaRPr sz="900">
              <a:solidFill>
                <a:schemeClr val="lt1"/>
              </a:solidFill>
              <a:latin typeface="EB Garamond SemiBold"/>
              <a:ea typeface="EB Garamond SemiBold"/>
              <a:cs typeface="EB Garamond SemiBold"/>
              <a:sym typeface="EB Garamond SemiBold"/>
            </a:endParaRPr>
          </a:p>
        </p:txBody>
      </p:sp>
      <p:sp>
        <p:nvSpPr>
          <p:cNvPr id="235" name="Google Shape;235;p39"/>
          <p:cNvSpPr txBox="1"/>
          <p:nvPr/>
        </p:nvSpPr>
        <p:spPr>
          <a:xfrm>
            <a:off x="-165328" y="4959112"/>
            <a:ext cx="875700" cy="207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900">
                <a:solidFill>
                  <a:schemeClr val="lt1"/>
                </a:solidFill>
                <a:latin typeface="EB Garamond SemiBold"/>
                <a:ea typeface="EB Garamond SemiBold"/>
                <a:cs typeface="EB Garamond SemiBold"/>
                <a:sym typeface="EB Garamond SemiBold"/>
              </a:rPr>
              <a:t>waste dust</a:t>
            </a:r>
            <a:endParaRPr sz="900">
              <a:solidFill>
                <a:schemeClr val="lt1"/>
              </a:solidFill>
              <a:latin typeface="EB Garamond SemiBold"/>
              <a:ea typeface="EB Garamond SemiBold"/>
              <a:cs typeface="EB Garamond SemiBold"/>
              <a:sym typeface="EB Garamond SemiBold"/>
            </a:endParaRPr>
          </a:p>
        </p:txBody>
      </p:sp>
      <p:sp>
        <p:nvSpPr>
          <p:cNvPr id="236" name="Google Shape;236;p39"/>
          <p:cNvSpPr txBox="1"/>
          <p:nvPr/>
        </p:nvSpPr>
        <p:spPr>
          <a:xfrm>
            <a:off x="3907303" y="4959112"/>
            <a:ext cx="875700" cy="207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900">
                <a:solidFill>
                  <a:schemeClr val="lt1"/>
                </a:solidFill>
                <a:latin typeface="EB Garamond SemiBold"/>
                <a:ea typeface="EB Garamond SemiBold"/>
                <a:cs typeface="EB Garamond SemiBold"/>
                <a:sym typeface="EB Garamond SemiBold"/>
              </a:rPr>
              <a:t>transport</a:t>
            </a:r>
            <a:endParaRPr sz="900">
              <a:solidFill>
                <a:schemeClr val="lt1"/>
              </a:solidFill>
              <a:latin typeface="EB Garamond SemiBold"/>
              <a:ea typeface="EB Garamond SemiBold"/>
              <a:cs typeface="EB Garamond SemiBold"/>
              <a:sym typeface="EB Garamond SemiBold"/>
            </a:endParaRPr>
          </a:p>
        </p:txBody>
      </p:sp>
      <p:sp>
        <p:nvSpPr>
          <p:cNvPr id="237" name="Google Shape;237;p39"/>
          <p:cNvSpPr txBox="1"/>
          <p:nvPr/>
        </p:nvSpPr>
        <p:spPr>
          <a:xfrm>
            <a:off x="5534138" y="4959112"/>
            <a:ext cx="875700" cy="207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900">
                <a:solidFill>
                  <a:schemeClr val="lt1"/>
                </a:solidFill>
                <a:latin typeface="EB Garamond SemiBold"/>
                <a:ea typeface="EB Garamond SemiBold"/>
                <a:cs typeface="EB Garamond SemiBold"/>
                <a:sym typeface="EB Garamond SemiBold"/>
              </a:rPr>
              <a:t>loading</a:t>
            </a:r>
            <a:endParaRPr sz="900">
              <a:solidFill>
                <a:schemeClr val="lt1"/>
              </a:solidFill>
              <a:latin typeface="EB Garamond SemiBold"/>
              <a:ea typeface="EB Garamond SemiBold"/>
              <a:cs typeface="EB Garamond SemiBold"/>
              <a:sym typeface="EB Garamond SemiBold"/>
            </a:endParaRPr>
          </a:p>
        </p:txBody>
      </p:sp>
      <p:sp>
        <p:nvSpPr>
          <p:cNvPr id="238" name="Google Shape;238;p39"/>
          <p:cNvSpPr txBox="1"/>
          <p:nvPr/>
        </p:nvSpPr>
        <p:spPr>
          <a:xfrm>
            <a:off x="6985219" y="4959112"/>
            <a:ext cx="875700" cy="207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900">
                <a:solidFill>
                  <a:schemeClr val="lt1"/>
                </a:solidFill>
                <a:latin typeface="EB Garamond SemiBold"/>
                <a:ea typeface="EB Garamond SemiBold"/>
                <a:cs typeface="EB Garamond SemiBold"/>
                <a:sym typeface="EB Garamond SemiBold"/>
              </a:rPr>
              <a:t>spreading</a:t>
            </a:r>
            <a:endParaRPr sz="900">
              <a:solidFill>
                <a:schemeClr val="lt1"/>
              </a:solidFill>
              <a:latin typeface="EB Garamond SemiBold"/>
              <a:ea typeface="EB Garamond SemiBold"/>
              <a:cs typeface="EB Garamond SemiBold"/>
              <a:sym typeface="EB Garamond SemiBold"/>
            </a:endParaRPr>
          </a:p>
        </p:txBody>
      </p:sp>
      <p:pic>
        <p:nvPicPr>
          <p:cNvPr id="239" name="Google Shape;239;p39"/>
          <p:cNvPicPr preferRelativeResize="0"/>
          <p:nvPr/>
        </p:nvPicPr>
        <p:blipFill rotWithShape="1">
          <a:blip r:embed="rId11">
            <a:alphaModFix/>
          </a:blip>
          <a:srcRect b="0" l="20696" r="44044" t="38807"/>
          <a:stretch/>
        </p:blipFill>
        <p:spPr>
          <a:xfrm>
            <a:off x="8603438" y="4133334"/>
            <a:ext cx="540564" cy="1022101"/>
          </a:xfrm>
          <a:prstGeom prst="rect">
            <a:avLst/>
          </a:prstGeom>
          <a:noFill/>
          <a:ln>
            <a:noFill/>
          </a:ln>
        </p:spPr>
      </p:pic>
      <p:pic>
        <p:nvPicPr>
          <p:cNvPr id="240" name="Google Shape;240;p39"/>
          <p:cNvPicPr preferRelativeResize="0"/>
          <p:nvPr/>
        </p:nvPicPr>
        <p:blipFill>
          <a:blip r:embed="rId12">
            <a:alphaModFix/>
          </a:blip>
          <a:stretch>
            <a:fillRect/>
          </a:stretch>
        </p:blipFill>
        <p:spPr>
          <a:xfrm>
            <a:off x="8214853" y="4133334"/>
            <a:ext cx="388584" cy="1022100"/>
          </a:xfrm>
          <a:prstGeom prst="rect">
            <a:avLst/>
          </a:prstGeom>
          <a:noFill/>
          <a:ln>
            <a:noFill/>
          </a:ln>
        </p:spPr>
      </p:pic>
      <p:sp>
        <p:nvSpPr>
          <p:cNvPr id="241" name="Google Shape;241;p39"/>
          <p:cNvSpPr txBox="1"/>
          <p:nvPr/>
        </p:nvSpPr>
        <p:spPr>
          <a:xfrm>
            <a:off x="8268413" y="4959112"/>
            <a:ext cx="875700" cy="207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900">
                <a:solidFill>
                  <a:schemeClr val="lt1"/>
                </a:solidFill>
                <a:latin typeface="EB Garamond SemiBold"/>
                <a:ea typeface="EB Garamond SemiBold"/>
                <a:cs typeface="EB Garamond SemiBold"/>
                <a:sym typeface="EB Garamond SemiBold"/>
              </a:rPr>
              <a:t>measurement</a:t>
            </a:r>
            <a:endParaRPr sz="900">
              <a:solidFill>
                <a:schemeClr val="lt1"/>
              </a:solidFill>
              <a:latin typeface="EB Garamond SemiBold"/>
              <a:ea typeface="EB Garamond SemiBold"/>
              <a:cs typeface="EB Garamond SemiBold"/>
              <a:sym typeface="EB Garamond SemiBold"/>
            </a:endParaRPr>
          </a:p>
        </p:txBody>
      </p:sp>
      <p:sp>
        <p:nvSpPr>
          <p:cNvPr id="242" name="Google Shape;242;p39"/>
          <p:cNvSpPr/>
          <p:nvPr/>
        </p:nvSpPr>
        <p:spPr>
          <a:xfrm>
            <a:off x="1078" y="4046006"/>
            <a:ext cx="8114700" cy="109500"/>
          </a:xfrm>
          <a:prstGeom prst="rect">
            <a:avLst/>
          </a:prstGeom>
          <a:solidFill>
            <a:srgbClr val="134F5C"/>
          </a:solidFill>
          <a:ln>
            <a:noFill/>
          </a:ln>
        </p:spPr>
        <p:txBody>
          <a:bodyPr anchorCtr="0" anchor="ctr" bIns="34275" lIns="34275" spcFirstLastPara="1" rIns="34275" wrap="square" tIns="34275">
            <a:noAutofit/>
          </a:bodyPr>
          <a:lstStyle/>
          <a:p>
            <a:pPr indent="0" lvl="0" marL="0" rtl="0" algn="l">
              <a:spcBef>
                <a:spcPts val="0"/>
              </a:spcBef>
              <a:spcAft>
                <a:spcPts val="0"/>
              </a:spcAft>
              <a:buNone/>
            </a:pPr>
            <a:r>
              <a:t/>
            </a:r>
            <a:endParaRPr/>
          </a:p>
        </p:txBody>
      </p:sp>
      <p:sp>
        <p:nvSpPr>
          <p:cNvPr id="243" name="Google Shape;243;p39"/>
          <p:cNvSpPr/>
          <p:nvPr/>
        </p:nvSpPr>
        <p:spPr>
          <a:xfrm>
            <a:off x="8115769" y="4046006"/>
            <a:ext cx="1028400" cy="109500"/>
          </a:xfrm>
          <a:prstGeom prst="rect">
            <a:avLst/>
          </a:prstGeom>
          <a:solidFill>
            <a:srgbClr val="B45F06"/>
          </a:solidFill>
          <a:ln>
            <a:noFill/>
          </a:ln>
        </p:spPr>
        <p:txBody>
          <a:bodyPr anchorCtr="0" anchor="ctr" bIns="34275" lIns="34275" spcFirstLastPara="1" rIns="34275" wrap="square" tIns="34275">
            <a:noAutofit/>
          </a:bodyPr>
          <a:lstStyle/>
          <a:p>
            <a:pPr indent="0" lvl="0" marL="0" rtl="0" algn="l">
              <a:spcBef>
                <a:spcPts val="0"/>
              </a:spcBef>
              <a:spcAft>
                <a:spcPts val="0"/>
              </a:spcAft>
              <a:buNone/>
            </a:pPr>
            <a:r>
              <a:t/>
            </a:r>
            <a:endParaRPr sz="500">
              <a:solidFill>
                <a:srgbClr val="B45F06"/>
              </a:solidFill>
            </a:endParaRPr>
          </a:p>
        </p:txBody>
      </p:sp>
      <p:pic>
        <p:nvPicPr>
          <p:cNvPr id="244" name="Google Shape;244;p39"/>
          <p:cNvPicPr preferRelativeResize="0"/>
          <p:nvPr/>
        </p:nvPicPr>
        <p:blipFill rotWithShape="1">
          <a:blip r:embed="rId13">
            <a:alphaModFix amt="20000"/>
          </a:blip>
          <a:srcRect b="0" l="0" r="0" t="0"/>
          <a:stretch/>
        </p:blipFill>
        <p:spPr>
          <a:xfrm>
            <a:off x="7407804" y="266200"/>
            <a:ext cx="1457325" cy="342900"/>
          </a:xfrm>
          <a:prstGeom prst="rect">
            <a:avLst/>
          </a:prstGeom>
          <a:noFill/>
          <a:ln>
            <a:noFill/>
          </a:ln>
        </p:spPr>
      </p:pic>
      <p:sp>
        <p:nvSpPr>
          <p:cNvPr id="245" name="Google Shape;245;p39"/>
          <p:cNvSpPr/>
          <p:nvPr/>
        </p:nvSpPr>
        <p:spPr>
          <a:xfrm>
            <a:off x="1097731" y="4046000"/>
            <a:ext cx="1977600" cy="109500"/>
          </a:xfrm>
          <a:prstGeom prst="rect">
            <a:avLst/>
          </a:prstGeom>
          <a:solidFill>
            <a:srgbClr val="B45F06"/>
          </a:solidFill>
          <a:ln>
            <a:noFill/>
          </a:ln>
        </p:spPr>
        <p:txBody>
          <a:bodyPr anchorCtr="0" anchor="ctr" bIns="34275" lIns="34275" spcFirstLastPara="1" rIns="34275" wrap="square" tIns="34275">
            <a:noAutofit/>
          </a:bodyPr>
          <a:lstStyle/>
          <a:p>
            <a:pPr indent="0" lvl="0" marL="0" rtl="0" algn="l">
              <a:spcBef>
                <a:spcPts val="0"/>
              </a:spcBef>
              <a:spcAft>
                <a:spcPts val="0"/>
              </a:spcAft>
              <a:buNone/>
            </a:pPr>
            <a:r>
              <a:t/>
            </a:r>
            <a:endParaRPr sz="500">
              <a:solidFill>
                <a:srgbClr val="B45F06"/>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40"/>
          <p:cNvSpPr txBox="1"/>
          <p:nvPr/>
        </p:nvSpPr>
        <p:spPr>
          <a:xfrm>
            <a:off x="198994" y="3296906"/>
            <a:ext cx="3812400" cy="377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000">
                <a:solidFill>
                  <a:srgbClr val="BFBFBF"/>
                </a:solidFill>
                <a:latin typeface="Helvetica Neue"/>
                <a:ea typeface="Helvetica Neue"/>
                <a:cs typeface="Helvetica Neue"/>
                <a:sym typeface="Helvetica Neue"/>
              </a:rPr>
              <a:t>B</a:t>
            </a:r>
            <a:r>
              <a:rPr b="1" lang="en" sz="1000">
                <a:solidFill>
                  <a:srgbClr val="BFBFBF"/>
                </a:solidFill>
                <a:latin typeface="Helvetica Neue"/>
                <a:ea typeface="Helvetica Neue"/>
                <a:cs typeface="Helvetica Neue"/>
                <a:sym typeface="Helvetica Neue"/>
              </a:rPr>
              <a:t>asalt fines </a:t>
            </a:r>
            <a:r>
              <a:rPr lang="en" sz="1000">
                <a:solidFill>
                  <a:srgbClr val="BFBFBF"/>
                </a:solidFill>
                <a:latin typeface="Helvetica Neue Light"/>
                <a:ea typeface="Helvetica Neue Light"/>
                <a:cs typeface="Helvetica Neue Light"/>
                <a:sym typeface="Helvetica Neue Light"/>
              </a:rPr>
              <a:t>from quarries (tested for purity, ag benefits, </a:t>
            </a:r>
            <a:endParaRPr sz="1000">
              <a:solidFill>
                <a:srgbClr val="BFBFBF"/>
              </a:solidFill>
              <a:latin typeface="Helvetica Neue Light"/>
              <a:ea typeface="Helvetica Neue Light"/>
              <a:cs typeface="Helvetica Neue Light"/>
              <a:sym typeface="Helvetica Neue Light"/>
            </a:endParaRPr>
          </a:p>
          <a:p>
            <a:pPr indent="0" lvl="0" marL="0" marR="0" rtl="0" algn="l">
              <a:spcBef>
                <a:spcPts val="0"/>
              </a:spcBef>
              <a:spcAft>
                <a:spcPts val="0"/>
              </a:spcAft>
              <a:buNone/>
            </a:pPr>
            <a:r>
              <a:rPr lang="en" sz="1000">
                <a:solidFill>
                  <a:srgbClr val="BFBFBF"/>
                </a:solidFill>
                <a:latin typeface="Helvetica Neue Light"/>
                <a:ea typeface="Helvetica Neue Light"/>
                <a:cs typeface="Helvetica Neue Light"/>
                <a:sym typeface="Helvetica Neue Light"/>
              </a:rPr>
              <a:t>nutrients, particle sizes). </a:t>
            </a:r>
            <a:endParaRPr sz="1000">
              <a:solidFill>
                <a:srgbClr val="BFBFBF"/>
              </a:solidFill>
              <a:latin typeface="Helvetica Neue Light"/>
              <a:ea typeface="Helvetica Neue Light"/>
              <a:cs typeface="Helvetica Neue Light"/>
              <a:sym typeface="Helvetica Neue Light"/>
            </a:endParaRPr>
          </a:p>
        </p:txBody>
      </p:sp>
      <p:sp>
        <p:nvSpPr>
          <p:cNvPr id="252" name="Google Shape;252;p40"/>
          <p:cNvSpPr txBox="1"/>
          <p:nvPr/>
        </p:nvSpPr>
        <p:spPr>
          <a:xfrm>
            <a:off x="4776260" y="3296905"/>
            <a:ext cx="4554600" cy="377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000">
                <a:solidFill>
                  <a:srgbClr val="BFBFBF"/>
                </a:solidFill>
                <a:latin typeface="Helvetica Neue"/>
                <a:ea typeface="Helvetica Neue"/>
                <a:cs typeface="Helvetica Neue"/>
                <a:sym typeface="Helvetica Neue"/>
              </a:rPr>
              <a:t>Permanently removing CO</a:t>
            </a:r>
            <a:r>
              <a:rPr b="1" baseline="-25000" lang="en" sz="1000">
                <a:solidFill>
                  <a:srgbClr val="BFBFBF"/>
                </a:solidFill>
                <a:latin typeface="Helvetica Neue"/>
                <a:ea typeface="Helvetica Neue"/>
                <a:cs typeface="Helvetica Neue"/>
                <a:sym typeface="Helvetica Neue"/>
              </a:rPr>
              <a:t>2</a:t>
            </a:r>
            <a:r>
              <a:rPr b="1" lang="en" sz="1000">
                <a:solidFill>
                  <a:srgbClr val="BFBFBF"/>
                </a:solidFill>
                <a:latin typeface="Helvetica Neue"/>
                <a:ea typeface="Helvetica Neue"/>
                <a:cs typeface="Helvetica Neue"/>
                <a:sym typeface="Helvetica Neue"/>
              </a:rPr>
              <a:t> </a:t>
            </a:r>
            <a:r>
              <a:rPr lang="en" sz="1000">
                <a:solidFill>
                  <a:srgbClr val="BFBFBF"/>
                </a:solidFill>
                <a:latin typeface="Helvetica Neue Light"/>
                <a:ea typeface="Helvetica Neue Light"/>
                <a:cs typeface="Helvetica Neue Light"/>
                <a:sym typeface="Helvetica Neue Light"/>
              </a:rPr>
              <a:t>and </a:t>
            </a:r>
            <a:r>
              <a:rPr b="1" lang="en" sz="1000">
                <a:solidFill>
                  <a:srgbClr val="BFBFBF"/>
                </a:solidFill>
                <a:latin typeface="Helvetica Neue"/>
                <a:ea typeface="Helvetica Neue"/>
                <a:cs typeface="Helvetica Neue"/>
                <a:sym typeface="Helvetica Neue"/>
              </a:rPr>
              <a:t>improving crop growth</a:t>
            </a:r>
            <a:r>
              <a:rPr lang="en" sz="1000">
                <a:solidFill>
                  <a:srgbClr val="BFBFBF"/>
                </a:solidFill>
                <a:latin typeface="Helvetica Neue Light"/>
                <a:ea typeface="Helvetica Neue Light"/>
                <a:cs typeface="Helvetica Neue Light"/>
                <a:sym typeface="Helvetica Neue Light"/>
              </a:rPr>
              <a:t>.</a:t>
            </a:r>
            <a:endParaRPr sz="1000">
              <a:solidFill>
                <a:srgbClr val="BFBFBF"/>
              </a:solidFill>
              <a:latin typeface="Helvetica Neue Light"/>
              <a:ea typeface="Helvetica Neue Light"/>
              <a:cs typeface="Helvetica Neue Light"/>
              <a:sym typeface="Helvetica Neue Light"/>
            </a:endParaRPr>
          </a:p>
          <a:p>
            <a:pPr indent="0" lvl="0" marL="0" marR="0" rtl="0" algn="l">
              <a:spcBef>
                <a:spcPts val="0"/>
              </a:spcBef>
              <a:spcAft>
                <a:spcPts val="0"/>
              </a:spcAft>
              <a:buNone/>
            </a:pPr>
            <a:r>
              <a:rPr lang="en" sz="1000">
                <a:solidFill>
                  <a:srgbClr val="BFBFBF"/>
                </a:solidFill>
                <a:latin typeface="Helvetica Neue Light"/>
                <a:ea typeface="Helvetica Neue Light"/>
                <a:cs typeface="Helvetica Neue Light"/>
                <a:sym typeface="Helvetica Neue Light"/>
              </a:rPr>
              <a:t>Lithos measures CO</a:t>
            </a:r>
            <a:r>
              <a:rPr baseline="-25000" lang="en" sz="1000">
                <a:solidFill>
                  <a:srgbClr val="BFBFBF"/>
                </a:solidFill>
                <a:latin typeface="Helvetica Neue Light"/>
                <a:ea typeface="Helvetica Neue Light"/>
                <a:cs typeface="Helvetica Neue Light"/>
                <a:sym typeface="Helvetica Neue Light"/>
              </a:rPr>
              <a:t>2</a:t>
            </a:r>
            <a:r>
              <a:rPr lang="en" sz="1000">
                <a:solidFill>
                  <a:srgbClr val="BFBFBF"/>
                </a:solidFill>
                <a:latin typeface="Helvetica Neue Light"/>
                <a:ea typeface="Helvetica Neue Light"/>
                <a:cs typeface="Helvetica Neue Light"/>
                <a:sym typeface="Helvetica Neue Light"/>
              </a:rPr>
              <a:t> removal with a high-precision empirical technique.</a:t>
            </a:r>
            <a:endParaRPr sz="1000">
              <a:solidFill>
                <a:srgbClr val="BFBFBF"/>
              </a:solidFill>
              <a:latin typeface="Helvetica Neue Light"/>
              <a:ea typeface="Helvetica Neue Light"/>
              <a:cs typeface="Helvetica Neue Light"/>
              <a:sym typeface="Helvetica Neue Light"/>
            </a:endParaRPr>
          </a:p>
        </p:txBody>
      </p:sp>
      <p:pic>
        <p:nvPicPr>
          <p:cNvPr descr="A picture containing nature, outdoor, mountain, day&#10;&#10;Description automatically generated" id="253" name="Google Shape;253;p40"/>
          <p:cNvPicPr preferRelativeResize="0"/>
          <p:nvPr/>
        </p:nvPicPr>
        <p:blipFill rotWithShape="1">
          <a:blip r:embed="rId3">
            <a:alphaModFix amt="25000"/>
          </a:blip>
          <a:srcRect b="0" l="0" r="0" t="0"/>
          <a:stretch/>
        </p:blipFill>
        <p:spPr>
          <a:xfrm>
            <a:off x="0" y="788371"/>
            <a:ext cx="4367741" cy="2424340"/>
          </a:xfrm>
          <a:prstGeom prst="rect">
            <a:avLst/>
          </a:prstGeom>
          <a:noFill/>
          <a:ln>
            <a:noFill/>
          </a:ln>
        </p:spPr>
      </p:pic>
      <p:cxnSp>
        <p:nvCxnSpPr>
          <p:cNvPr id="254" name="Google Shape;254;p40"/>
          <p:cNvCxnSpPr/>
          <p:nvPr/>
        </p:nvCxnSpPr>
        <p:spPr>
          <a:xfrm>
            <a:off x="4145069" y="3441968"/>
            <a:ext cx="288900" cy="0"/>
          </a:xfrm>
          <a:prstGeom prst="straightConnector1">
            <a:avLst/>
          </a:prstGeom>
          <a:noFill/>
          <a:ln cap="flat" cmpd="sng" w="28575">
            <a:solidFill>
              <a:srgbClr val="CFE2F3"/>
            </a:solidFill>
            <a:prstDash val="solid"/>
            <a:miter lim="800000"/>
            <a:headEnd len="sm" w="sm" type="none"/>
            <a:tailEnd len="med" w="med" type="triangle"/>
          </a:ln>
        </p:spPr>
      </p:cxnSp>
      <p:sp>
        <p:nvSpPr>
          <p:cNvPr id="255" name="Google Shape;255;p40"/>
          <p:cNvSpPr txBox="1"/>
          <p:nvPr/>
        </p:nvSpPr>
        <p:spPr>
          <a:xfrm>
            <a:off x="341693" y="175022"/>
            <a:ext cx="5444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a:solidFill>
                  <a:srgbClr val="BFBFBF"/>
                </a:solidFill>
                <a:latin typeface="Helvetica Neue"/>
                <a:ea typeface="Helvetica Neue"/>
                <a:cs typeface="Helvetica Neue"/>
                <a:sym typeface="Helvetica Neue"/>
              </a:rPr>
              <a:t>ENHANCED ROCK WEATHERING </a:t>
            </a:r>
            <a:endParaRPr sz="2100">
              <a:solidFill>
                <a:srgbClr val="BFBFBF"/>
              </a:solidFill>
            </a:endParaRPr>
          </a:p>
        </p:txBody>
      </p:sp>
      <p:pic>
        <p:nvPicPr>
          <p:cNvPr id="256" name="Google Shape;256;p40"/>
          <p:cNvPicPr preferRelativeResize="0"/>
          <p:nvPr/>
        </p:nvPicPr>
        <p:blipFill>
          <a:blip r:embed="rId4">
            <a:alphaModFix/>
          </a:blip>
          <a:stretch>
            <a:fillRect/>
          </a:stretch>
        </p:blipFill>
        <p:spPr>
          <a:xfrm>
            <a:off x="-4631" y="4133738"/>
            <a:ext cx="1368300" cy="1022101"/>
          </a:xfrm>
          <a:prstGeom prst="rect">
            <a:avLst/>
          </a:prstGeom>
          <a:noFill/>
          <a:ln>
            <a:noFill/>
          </a:ln>
        </p:spPr>
      </p:pic>
      <p:pic>
        <p:nvPicPr>
          <p:cNvPr id="257" name="Google Shape;257;p40"/>
          <p:cNvPicPr preferRelativeResize="0"/>
          <p:nvPr/>
        </p:nvPicPr>
        <p:blipFill>
          <a:blip r:embed="rId5">
            <a:alphaModFix/>
          </a:blip>
          <a:stretch>
            <a:fillRect/>
          </a:stretch>
        </p:blipFill>
        <p:spPr>
          <a:xfrm>
            <a:off x="1195867" y="4133737"/>
            <a:ext cx="1314823" cy="1022100"/>
          </a:xfrm>
          <a:prstGeom prst="rect">
            <a:avLst/>
          </a:prstGeom>
          <a:noFill/>
          <a:ln>
            <a:noFill/>
          </a:ln>
        </p:spPr>
      </p:pic>
      <p:pic>
        <p:nvPicPr>
          <p:cNvPr id="258" name="Google Shape;258;p40"/>
          <p:cNvPicPr preferRelativeResize="0"/>
          <p:nvPr/>
        </p:nvPicPr>
        <p:blipFill rotWithShape="1">
          <a:blip r:embed="rId6">
            <a:alphaModFix/>
          </a:blip>
          <a:srcRect b="0" l="9264" r="0" t="11197"/>
          <a:stretch/>
        </p:blipFill>
        <p:spPr>
          <a:xfrm>
            <a:off x="2919217" y="4133330"/>
            <a:ext cx="1857044" cy="1022101"/>
          </a:xfrm>
          <a:prstGeom prst="rect">
            <a:avLst/>
          </a:prstGeom>
          <a:noFill/>
          <a:ln>
            <a:noFill/>
          </a:ln>
        </p:spPr>
      </p:pic>
      <p:pic>
        <p:nvPicPr>
          <p:cNvPr id="259" name="Google Shape;259;p40"/>
          <p:cNvPicPr preferRelativeResize="0"/>
          <p:nvPr/>
        </p:nvPicPr>
        <p:blipFill rotWithShape="1">
          <a:blip r:embed="rId7">
            <a:alphaModFix/>
          </a:blip>
          <a:srcRect b="37601" l="14499" r="29559" t="38011"/>
          <a:stretch/>
        </p:blipFill>
        <p:spPr>
          <a:xfrm>
            <a:off x="7160972" y="4133334"/>
            <a:ext cx="1053882" cy="1022100"/>
          </a:xfrm>
          <a:prstGeom prst="rect">
            <a:avLst/>
          </a:prstGeom>
          <a:noFill/>
          <a:ln>
            <a:noFill/>
          </a:ln>
        </p:spPr>
      </p:pic>
      <p:pic>
        <p:nvPicPr>
          <p:cNvPr id="260" name="Google Shape;260;p40"/>
          <p:cNvPicPr preferRelativeResize="0"/>
          <p:nvPr/>
        </p:nvPicPr>
        <p:blipFill>
          <a:blip r:embed="rId8">
            <a:alphaModFix/>
          </a:blip>
          <a:stretch>
            <a:fillRect/>
          </a:stretch>
        </p:blipFill>
        <p:spPr>
          <a:xfrm>
            <a:off x="5569347" y="4133733"/>
            <a:ext cx="2018302" cy="1022100"/>
          </a:xfrm>
          <a:prstGeom prst="rect">
            <a:avLst/>
          </a:prstGeom>
          <a:noFill/>
          <a:ln>
            <a:noFill/>
          </a:ln>
        </p:spPr>
      </p:pic>
      <p:pic>
        <p:nvPicPr>
          <p:cNvPr id="261" name="Google Shape;261;p40"/>
          <p:cNvPicPr preferRelativeResize="0"/>
          <p:nvPr/>
        </p:nvPicPr>
        <p:blipFill rotWithShape="1">
          <a:blip r:embed="rId9">
            <a:alphaModFix/>
          </a:blip>
          <a:srcRect b="5935" l="12785" r="0" t="0"/>
          <a:stretch/>
        </p:blipFill>
        <p:spPr>
          <a:xfrm>
            <a:off x="4640977" y="4133738"/>
            <a:ext cx="1470798" cy="1022100"/>
          </a:xfrm>
          <a:prstGeom prst="rect">
            <a:avLst/>
          </a:prstGeom>
          <a:noFill/>
          <a:ln>
            <a:noFill/>
          </a:ln>
        </p:spPr>
      </p:pic>
      <p:pic>
        <p:nvPicPr>
          <p:cNvPr id="262" name="Google Shape;262;p40"/>
          <p:cNvPicPr preferRelativeResize="0"/>
          <p:nvPr/>
        </p:nvPicPr>
        <p:blipFill>
          <a:blip r:embed="rId10">
            <a:alphaModFix/>
          </a:blip>
          <a:stretch>
            <a:fillRect/>
          </a:stretch>
        </p:blipFill>
        <p:spPr>
          <a:xfrm>
            <a:off x="1542206" y="4133738"/>
            <a:ext cx="1533151" cy="1022101"/>
          </a:xfrm>
          <a:prstGeom prst="rect">
            <a:avLst/>
          </a:prstGeom>
          <a:noFill/>
          <a:ln>
            <a:noFill/>
          </a:ln>
        </p:spPr>
      </p:pic>
      <p:sp>
        <p:nvSpPr>
          <p:cNvPr id="263" name="Google Shape;263;p40"/>
          <p:cNvSpPr txBox="1"/>
          <p:nvPr/>
        </p:nvSpPr>
        <p:spPr>
          <a:xfrm>
            <a:off x="1033875" y="4959112"/>
            <a:ext cx="875700" cy="207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900">
                <a:solidFill>
                  <a:schemeClr val="lt1"/>
                </a:solidFill>
                <a:latin typeface="EB Garamond SemiBold"/>
                <a:ea typeface="EB Garamond SemiBold"/>
                <a:cs typeface="EB Garamond SemiBold"/>
                <a:sym typeface="EB Garamond SemiBold"/>
              </a:rPr>
              <a:t>basalt tests</a:t>
            </a:r>
            <a:endParaRPr sz="900">
              <a:solidFill>
                <a:schemeClr val="lt1"/>
              </a:solidFill>
              <a:latin typeface="EB Garamond SemiBold"/>
              <a:ea typeface="EB Garamond SemiBold"/>
              <a:cs typeface="EB Garamond SemiBold"/>
              <a:sym typeface="EB Garamond SemiBold"/>
            </a:endParaRPr>
          </a:p>
        </p:txBody>
      </p:sp>
      <p:sp>
        <p:nvSpPr>
          <p:cNvPr id="264" name="Google Shape;264;p40"/>
          <p:cNvSpPr txBox="1"/>
          <p:nvPr/>
        </p:nvSpPr>
        <p:spPr>
          <a:xfrm>
            <a:off x="2036869" y="4959113"/>
            <a:ext cx="1470900" cy="207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900">
                <a:solidFill>
                  <a:schemeClr val="lt1"/>
                </a:solidFill>
                <a:latin typeface="EB Garamond SemiBold"/>
                <a:ea typeface="EB Garamond SemiBold"/>
                <a:cs typeface="EB Garamond SemiBold"/>
                <a:sym typeface="EB Garamond SemiBold"/>
              </a:rPr>
              <a:t>soil tests, optimization</a:t>
            </a:r>
            <a:endParaRPr sz="900">
              <a:solidFill>
                <a:schemeClr val="lt1"/>
              </a:solidFill>
              <a:latin typeface="EB Garamond SemiBold"/>
              <a:ea typeface="EB Garamond SemiBold"/>
              <a:cs typeface="EB Garamond SemiBold"/>
              <a:sym typeface="EB Garamond SemiBold"/>
            </a:endParaRPr>
          </a:p>
        </p:txBody>
      </p:sp>
      <p:sp>
        <p:nvSpPr>
          <p:cNvPr id="265" name="Google Shape;265;p40"/>
          <p:cNvSpPr txBox="1"/>
          <p:nvPr/>
        </p:nvSpPr>
        <p:spPr>
          <a:xfrm>
            <a:off x="-165328" y="4959112"/>
            <a:ext cx="875700" cy="207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900">
                <a:solidFill>
                  <a:schemeClr val="lt1"/>
                </a:solidFill>
                <a:latin typeface="EB Garamond SemiBold"/>
                <a:ea typeface="EB Garamond SemiBold"/>
                <a:cs typeface="EB Garamond SemiBold"/>
                <a:sym typeface="EB Garamond SemiBold"/>
              </a:rPr>
              <a:t>waste dust</a:t>
            </a:r>
            <a:endParaRPr sz="900">
              <a:solidFill>
                <a:schemeClr val="lt1"/>
              </a:solidFill>
              <a:latin typeface="EB Garamond SemiBold"/>
              <a:ea typeface="EB Garamond SemiBold"/>
              <a:cs typeface="EB Garamond SemiBold"/>
              <a:sym typeface="EB Garamond SemiBold"/>
            </a:endParaRPr>
          </a:p>
        </p:txBody>
      </p:sp>
      <p:sp>
        <p:nvSpPr>
          <p:cNvPr id="266" name="Google Shape;266;p40"/>
          <p:cNvSpPr txBox="1"/>
          <p:nvPr/>
        </p:nvSpPr>
        <p:spPr>
          <a:xfrm>
            <a:off x="3907303" y="4959112"/>
            <a:ext cx="875700" cy="207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900">
                <a:solidFill>
                  <a:schemeClr val="lt1"/>
                </a:solidFill>
                <a:latin typeface="EB Garamond SemiBold"/>
                <a:ea typeface="EB Garamond SemiBold"/>
                <a:cs typeface="EB Garamond SemiBold"/>
                <a:sym typeface="EB Garamond SemiBold"/>
              </a:rPr>
              <a:t>transport</a:t>
            </a:r>
            <a:endParaRPr sz="900">
              <a:solidFill>
                <a:schemeClr val="lt1"/>
              </a:solidFill>
              <a:latin typeface="EB Garamond SemiBold"/>
              <a:ea typeface="EB Garamond SemiBold"/>
              <a:cs typeface="EB Garamond SemiBold"/>
              <a:sym typeface="EB Garamond SemiBold"/>
            </a:endParaRPr>
          </a:p>
        </p:txBody>
      </p:sp>
      <p:sp>
        <p:nvSpPr>
          <p:cNvPr id="267" name="Google Shape;267;p40"/>
          <p:cNvSpPr txBox="1"/>
          <p:nvPr/>
        </p:nvSpPr>
        <p:spPr>
          <a:xfrm>
            <a:off x="5534138" y="4959112"/>
            <a:ext cx="875700" cy="207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900">
                <a:solidFill>
                  <a:schemeClr val="lt1"/>
                </a:solidFill>
                <a:latin typeface="EB Garamond SemiBold"/>
                <a:ea typeface="EB Garamond SemiBold"/>
                <a:cs typeface="EB Garamond SemiBold"/>
                <a:sym typeface="EB Garamond SemiBold"/>
              </a:rPr>
              <a:t>loading</a:t>
            </a:r>
            <a:endParaRPr sz="900">
              <a:solidFill>
                <a:schemeClr val="lt1"/>
              </a:solidFill>
              <a:latin typeface="EB Garamond SemiBold"/>
              <a:ea typeface="EB Garamond SemiBold"/>
              <a:cs typeface="EB Garamond SemiBold"/>
              <a:sym typeface="EB Garamond SemiBold"/>
            </a:endParaRPr>
          </a:p>
        </p:txBody>
      </p:sp>
      <p:sp>
        <p:nvSpPr>
          <p:cNvPr id="268" name="Google Shape;268;p40"/>
          <p:cNvSpPr txBox="1"/>
          <p:nvPr/>
        </p:nvSpPr>
        <p:spPr>
          <a:xfrm>
            <a:off x="6985219" y="4959112"/>
            <a:ext cx="875700" cy="207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900">
                <a:solidFill>
                  <a:schemeClr val="lt1"/>
                </a:solidFill>
                <a:latin typeface="EB Garamond SemiBold"/>
                <a:ea typeface="EB Garamond SemiBold"/>
                <a:cs typeface="EB Garamond SemiBold"/>
                <a:sym typeface="EB Garamond SemiBold"/>
              </a:rPr>
              <a:t>spreading</a:t>
            </a:r>
            <a:endParaRPr sz="900">
              <a:solidFill>
                <a:schemeClr val="lt1"/>
              </a:solidFill>
              <a:latin typeface="EB Garamond SemiBold"/>
              <a:ea typeface="EB Garamond SemiBold"/>
              <a:cs typeface="EB Garamond SemiBold"/>
              <a:sym typeface="EB Garamond SemiBold"/>
            </a:endParaRPr>
          </a:p>
        </p:txBody>
      </p:sp>
      <p:pic>
        <p:nvPicPr>
          <p:cNvPr id="269" name="Google Shape;269;p40"/>
          <p:cNvPicPr preferRelativeResize="0"/>
          <p:nvPr/>
        </p:nvPicPr>
        <p:blipFill rotWithShape="1">
          <a:blip r:embed="rId10">
            <a:alphaModFix/>
          </a:blip>
          <a:srcRect b="0" l="20696" r="44044" t="38807"/>
          <a:stretch/>
        </p:blipFill>
        <p:spPr>
          <a:xfrm>
            <a:off x="8603438" y="4133334"/>
            <a:ext cx="540564" cy="1022101"/>
          </a:xfrm>
          <a:prstGeom prst="rect">
            <a:avLst/>
          </a:prstGeom>
          <a:noFill/>
          <a:ln>
            <a:noFill/>
          </a:ln>
        </p:spPr>
      </p:pic>
      <p:pic>
        <p:nvPicPr>
          <p:cNvPr id="270" name="Google Shape;270;p40"/>
          <p:cNvPicPr preferRelativeResize="0"/>
          <p:nvPr/>
        </p:nvPicPr>
        <p:blipFill>
          <a:blip r:embed="rId11">
            <a:alphaModFix/>
          </a:blip>
          <a:stretch>
            <a:fillRect/>
          </a:stretch>
        </p:blipFill>
        <p:spPr>
          <a:xfrm>
            <a:off x="8214853" y="4133334"/>
            <a:ext cx="388584" cy="1022100"/>
          </a:xfrm>
          <a:prstGeom prst="rect">
            <a:avLst/>
          </a:prstGeom>
          <a:noFill/>
          <a:ln>
            <a:noFill/>
          </a:ln>
        </p:spPr>
      </p:pic>
      <p:sp>
        <p:nvSpPr>
          <p:cNvPr id="271" name="Google Shape;271;p40"/>
          <p:cNvSpPr txBox="1"/>
          <p:nvPr/>
        </p:nvSpPr>
        <p:spPr>
          <a:xfrm>
            <a:off x="8268413" y="4959112"/>
            <a:ext cx="875700" cy="207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900">
                <a:solidFill>
                  <a:schemeClr val="lt1"/>
                </a:solidFill>
                <a:latin typeface="EB Garamond SemiBold"/>
                <a:ea typeface="EB Garamond SemiBold"/>
                <a:cs typeface="EB Garamond SemiBold"/>
                <a:sym typeface="EB Garamond SemiBold"/>
              </a:rPr>
              <a:t>measurement</a:t>
            </a:r>
            <a:endParaRPr sz="900">
              <a:solidFill>
                <a:schemeClr val="lt1"/>
              </a:solidFill>
              <a:latin typeface="EB Garamond SemiBold"/>
              <a:ea typeface="EB Garamond SemiBold"/>
              <a:cs typeface="EB Garamond SemiBold"/>
              <a:sym typeface="EB Garamond SemiBold"/>
            </a:endParaRPr>
          </a:p>
        </p:txBody>
      </p:sp>
      <p:sp>
        <p:nvSpPr>
          <p:cNvPr id="272" name="Google Shape;272;p40"/>
          <p:cNvSpPr/>
          <p:nvPr/>
        </p:nvSpPr>
        <p:spPr>
          <a:xfrm>
            <a:off x="1078" y="4046006"/>
            <a:ext cx="8114700" cy="109500"/>
          </a:xfrm>
          <a:prstGeom prst="rect">
            <a:avLst/>
          </a:prstGeom>
          <a:solidFill>
            <a:srgbClr val="134F5C"/>
          </a:solidFill>
          <a:ln>
            <a:noFill/>
          </a:ln>
        </p:spPr>
        <p:txBody>
          <a:bodyPr anchorCtr="0" anchor="ctr" bIns="34275" lIns="34275" spcFirstLastPara="1" rIns="34275" wrap="square" tIns="34275">
            <a:noAutofit/>
          </a:bodyPr>
          <a:lstStyle/>
          <a:p>
            <a:pPr indent="0" lvl="0" marL="0" rtl="0" algn="l">
              <a:spcBef>
                <a:spcPts val="0"/>
              </a:spcBef>
              <a:spcAft>
                <a:spcPts val="0"/>
              </a:spcAft>
              <a:buNone/>
            </a:pPr>
            <a:r>
              <a:t/>
            </a:r>
            <a:endParaRPr/>
          </a:p>
        </p:txBody>
      </p:sp>
      <p:sp>
        <p:nvSpPr>
          <p:cNvPr id="273" name="Google Shape;273;p40"/>
          <p:cNvSpPr/>
          <p:nvPr/>
        </p:nvSpPr>
        <p:spPr>
          <a:xfrm>
            <a:off x="8115769" y="4046006"/>
            <a:ext cx="1028400" cy="109500"/>
          </a:xfrm>
          <a:prstGeom prst="rect">
            <a:avLst/>
          </a:prstGeom>
          <a:solidFill>
            <a:srgbClr val="B45F06"/>
          </a:solidFill>
          <a:ln>
            <a:noFill/>
          </a:ln>
        </p:spPr>
        <p:txBody>
          <a:bodyPr anchorCtr="0" anchor="ctr" bIns="34275" lIns="34275" spcFirstLastPara="1" rIns="34275" wrap="square" tIns="34275">
            <a:noAutofit/>
          </a:bodyPr>
          <a:lstStyle/>
          <a:p>
            <a:pPr indent="0" lvl="0" marL="0" rtl="0" algn="l">
              <a:spcBef>
                <a:spcPts val="0"/>
              </a:spcBef>
              <a:spcAft>
                <a:spcPts val="0"/>
              </a:spcAft>
              <a:buNone/>
            </a:pPr>
            <a:r>
              <a:t/>
            </a:r>
            <a:endParaRPr sz="500">
              <a:solidFill>
                <a:srgbClr val="B45F06"/>
              </a:solidFill>
            </a:endParaRPr>
          </a:p>
        </p:txBody>
      </p:sp>
      <p:pic>
        <p:nvPicPr>
          <p:cNvPr id="274" name="Google Shape;274;p40"/>
          <p:cNvPicPr preferRelativeResize="0"/>
          <p:nvPr/>
        </p:nvPicPr>
        <p:blipFill rotWithShape="1">
          <a:blip r:embed="rId12">
            <a:alphaModFix amt="20000"/>
          </a:blip>
          <a:srcRect b="0" l="0" r="0" t="0"/>
          <a:stretch/>
        </p:blipFill>
        <p:spPr>
          <a:xfrm>
            <a:off x="7407804" y="266200"/>
            <a:ext cx="1457325" cy="342900"/>
          </a:xfrm>
          <a:prstGeom prst="rect">
            <a:avLst/>
          </a:prstGeom>
          <a:noFill/>
          <a:ln>
            <a:noFill/>
          </a:ln>
        </p:spPr>
      </p:pic>
      <p:pic>
        <p:nvPicPr>
          <p:cNvPr descr="A picture containing grass, outdoor, sky, field&#10;&#10;Description automatically generated" id="275" name="Google Shape;275;p40"/>
          <p:cNvPicPr preferRelativeResize="0"/>
          <p:nvPr/>
        </p:nvPicPr>
        <p:blipFill rotWithShape="1">
          <a:blip r:embed="rId13">
            <a:alphaModFix amt="25000"/>
          </a:blip>
          <a:srcRect b="0" l="0" r="0" t="0"/>
          <a:stretch/>
        </p:blipFill>
        <p:spPr>
          <a:xfrm>
            <a:off x="4776260" y="786420"/>
            <a:ext cx="4367741" cy="2424345"/>
          </a:xfrm>
          <a:prstGeom prst="rect">
            <a:avLst/>
          </a:prstGeom>
          <a:noFill/>
          <a:ln>
            <a:noFill/>
          </a:ln>
        </p:spPr>
      </p:pic>
      <p:sp>
        <p:nvSpPr>
          <p:cNvPr id="276" name="Google Shape;276;p40"/>
          <p:cNvSpPr/>
          <p:nvPr/>
        </p:nvSpPr>
        <p:spPr>
          <a:xfrm>
            <a:off x="1097731" y="4046000"/>
            <a:ext cx="1977600" cy="109500"/>
          </a:xfrm>
          <a:prstGeom prst="rect">
            <a:avLst/>
          </a:prstGeom>
          <a:solidFill>
            <a:srgbClr val="B45F06"/>
          </a:solidFill>
          <a:ln>
            <a:noFill/>
          </a:ln>
        </p:spPr>
        <p:txBody>
          <a:bodyPr anchorCtr="0" anchor="ctr" bIns="34275" lIns="34275" spcFirstLastPara="1" rIns="34275" wrap="square" tIns="34275">
            <a:noAutofit/>
          </a:bodyPr>
          <a:lstStyle/>
          <a:p>
            <a:pPr indent="0" lvl="0" marL="0" rtl="0" algn="l">
              <a:spcBef>
                <a:spcPts val="0"/>
              </a:spcBef>
              <a:spcAft>
                <a:spcPts val="0"/>
              </a:spcAft>
              <a:buNone/>
            </a:pPr>
            <a:r>
              <a:t/>
            </a:r>
            <a:endParaRPr sz="500">
              <a:solidFill>
                <a:srgbClr val="B45F06"/>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id="281" name="Google Shape;281;p41"/>
          <p:cNvPicPr preferRelativeResize="0"/>
          <p:nvPr/>
        </p:nvPicPr>
        <p:blipFill>
          <a:blip r:embed="rId3">
            <a:alphaModFix/>
          </a:blip>
          <a:stretch>
            <a:fillRect/>
          </a:stretch>
        </p:blipFill>
        <p:spPr>
          <a:xfrm>
            <a:off x="0" y="0"/>
            <a:ext cx="9144000" cy="5143499"/>
          </a:xfrm>
          <a:prstGeom prst="rect">
            <a:avLst/>
          </a:prstGeom>
          <a:noFill/>
          <a:ln>
            <a:noFill/>
          </a:ln>
        </p:spPr>
      </p:pic>
      <p:sp>
        <p:nvSpPr>
          <p:cNvPr id="282" name="Google Shape;282;p41"/>
          <p:cNvSpPr txBox="1"/>
          <p:nvPr/>
        </p:nvSpPr>
        <p:spPr>
          <a:xfrm>
            <a:off x="4980425" y="2672075"/>
            <a:ext cx="3000000" cy="4002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1200"/>
              </a:spcAft>
              <a:buNone/>
            </a:pPr>
            <a:r>
              <a:t/>
            </a:r>
            <a:endParaRPr sz="1400"/>
          </a:p>
        </p:txBody>
      </p:sp>
      <p:sp>
        <p:nvSpPr>
          <p:cNvPr id="283" name="Google Shape;283;p41"/>
          <p:cNvSpPr txBox="1"/>
          <p:nvPr/>
        </p:nvSpPr>
        <p:spPr>
          <a:xfrm>
            <a:off x="415325" y="293600"/>
            <a:ext cx="5392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400"/>
              <a:t>Why Agricultural lands? </a:t>
            </a:r>
            <a:endParaRPr b="1" sz="1400"/>
          </a:p>
        </p:txBody>
      </p:sp>
      <p:pic>
        <p:nvPicPr>
          <p:cNvPr id="284" name="Google Shape;284;p41"/>
          <p:cNvPicPr preferRelativeResize="0"/>
          <p:nvPr/>
        </p:nvPicPr>
        <p:blipFill rotWithShape="1">
          <a:blip r:embed="rId4">
            <a:alphaModFix/>
          </a:blip>
          <a:srcRect b="0" l="0" r="57341" t="21420"/>
          <a:stretch/>
        </p:blipFill>
        <p:spPr>
          <a:xfrm>
            <a:off x="0" y="1504725"/>
            <a:ext cx="3900677" cy="2030475"/>
          </a:xfrm>
          <a:prstGeom prst="rect">
            <a:avLst/>
          </a:prstGeom>
          <a:noFill/>
          <a:ln>
            <a:noFill/>
          </a:ln>
        </p:spPr>
      </p:pic>
      <p:pic>
        <p:nvPicPr>
          <p:cNvPr id="285" name="Google Shape;285;p41"/>
          <p:cNvPicPr preferRelativeResize="0"/>
          <p:nvPr/>
        </p:nvPicPr>
        <p:blipFill rotWithShape="1">
          <a:blip r:embed="rId4">
            <a:alphaModFix/>
          </a:blip>
          <a:srcRect b="0" l="57588" r="24816" t="21420"/>
          <a:stretch/>
        </p:blipFill>
        <p:spPr>
          <a:xfrm>
            <a:off x="3767563" y="1504725"/>
            <a:ext cx="1608875" cy="2030475"/>
          </a:xfrm>
          <a:prstGeom prst="rect">
            <a:avLst/>
          </a:prstGeom>
          <a:noFill/>
          <a:ln>
            <a:noFill/>
          </a:ln>
        </p:spPr>
      </p:pic>
      <p:pic>
        <p:nvPicPr>
          <p:cNvPr id="286" name="Google Shape;286;p41"/>
          <p:cNvPicPr preferRelativeResize="0"/>
          <p:nvPr/>
        </p:nvPicPr>
        <p:blipFill rotWithShape="1">
          <a:blip r:embed="rId4">
            <a:alphaModFix/>
          </a:blip>
          <a:srcRect b="0" l="41202" r="41202" t="21420"/>
          <a:stretch/>
        </p:blipFill>
        <p:spPr>
          <a:xfrm>
            <a:off x="5337688" y="1504725"/>
            <a:ext cx="1608875" cy="2030475"/>
          </a:xfrm>
          <a:prstGeom prst="rect">
            <a:avLst/>
          </a:prstGeom>
          <a:noFill/>
          <a:ln>
            <a:noFill/>
          </a:ln>
        </p:spPr>
      </p:pic>
      <p:pic>
        <p:nvPicPr>
          <p:cNvPr id="287" name="Google Shape;287;p41"/>
          <p:cNvPicPr preferRelativeResize="0"/>
          <p:nvPr/>
        </p:nvPicPr>
        <p:blipFill>
          <a:blip r:embed="rId5">
            <a:alphaModFix/>
          </a:blip>
          <a:stretch>
            <a:fillRect/>
          </a:stretch>
        </p:blipFill>
        <p:spPr>
          <a:xfrm>
            <a:off x="0" y="0"/>
            <a:ext cx="9144000" cy="5143500"/>
          </a:xfrm>
          <a:prstGeom prst="rect">
            <a:avLst/>
          </a:prstGeom>
          <a:noFill/>
          <a:ln>
            <a:noFill/>
          </a:ln>
        </p:spPr>
      </p:pic>
      <p:sp>
        <p:nvSpPr>
          <p:cNvPr id="288" name="Google Shape;288;p41"/>
          <p:cNvSpPr txBox="1"/>
          <p:nvPr/>
        </p:nvSpPr>
        <p:spPr>
          <a:xfrm>
            <a:off x="415325" y="293600"/>
            <a:ext cx="5392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400"/>
              <a:t>Why do farmers want this? </a:t>
            </a:r>
            <a:endParaRPr b="1" sz="1400"/>
          </a:p>
        </p:txBody>
      </p:sp>
      <p:pic>
        <p:nvPicPr>
          <p:cNvPr id="289" name="Google Shape;289;p41"/>
          <p:cNvPicPr preferRelativeResize="0"/>
          <p:nvPr/>
        </p:nvPicPr>
        <p:blipFill rotWithShape="1">
          <a:blip r:embed="rId6">
            <a:alphaModFix amt="30000"/>
          </a:blip>
          <a:srcRect b="0" l="0" r="0" t="0"/>
          <a:stretch/>
        </p:blipFill>
        <p:spPr>
          <a:xfrm>
            <a:off x="7900514" y="76267"/>
            <a:ext cx="1110066" cy="261192"/>
          </a:xfrm>
          <a:prstGeom prst="rect">
            <a:avLst/>
          </a:prstGeom>
          <a:noFill/>
          <a:ln>
            <a:noFill/>
          </a:ln>
        </p:spPr>
      </p:pic>
      <p:pic>
        <p:nvPicPr>
          <p:cNvPr id="290" name="Google Shape;290;p41"/>
          <p:cNvPicPr preferRelativeResize="0"/>
          <p:nvPr/>
        </p:nvPicPr>
        <p:blipFill rotWithShape="1">
          <a:blip r:embed="rId6">
            <a:alphaModFix amt="74000"/>
          </a:blip>
          <a:srcRect b="0" l="0" r="0" t="0"/>
          <a:stretch/>
        </p:blipFill>
        <p:spPr>
          <a:xfrm>
            <a:off x="7900514" y="76267"/>
            <a:ext cx="1110066" cy="26119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pic>
        <p:nvPicPr>
          <p:cNvPr id="295" name="Google Shape;295;p42"/>
          <p:cNvPicPr preferRelativeResize="0"/>
          <p:nvPr/>
        </p:nvPicPr>
        <p:blipFill>
          <a:blip r:embed="rId3">
            <a:alphaModFix/>
          </a:blip>
          <a:stretch>
            <a:fillRect/>
          </a:stretch>
        </p:blipFill>
        <p:spPr>
          <a:xfrm>
            <a:off x="0" y="0"/>
            <a:ext cx="9144000" cy="5143500"/>
          </a:xfrm>
          <a:prstGeom prst="rect">
            <a:avLst/>
          </a:prstGeom>
          <a:noFill/>
          <a:ln>
            <a:noFill/>
          </a:ln>
        </p:spPr>
      </p:pic>
      <p:sp>
        <p:nvSpPr>
          <p:cNvPr id="296" name="Google Shape;296;p42"/>
          <p:cNvSpPr txBox="1"/>
          <p:nvPr/>
        </p:nvSpPr>
        <p:spPr>
          <a:xfrm>
            <a:off x="4980425" y="2672075"/>
            <a:ext cx="3000000" cy="4002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1200"/>
              </a:spcAft>
              <a:buNone/>
            </a:pPr>
            <a:r>
              <a:t/>
            </a:r>
            <a:endParaRPr sz="1400"/>
          </a:p>
        </p:txBody>
      </p:sp>
      <p:sp>
        <p:nvSpPr>
          <p:cNvPr id="297" name="Google Shape;297;p42"/>
          <p:cNvSpPr txBox="1"/>
          <p:nvPr/>
        </p:nvSpPr>
        <p:spPr>
          <a:xfrm>
            <a:off x="415325" y="293600"/>
            <a:ext cx="53925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400">
                <a:solidFill>
                  <a:schemeClr val="dk1"/>
                </a:solidFill>
              </a:rPr>
              <a:t>Why do farmers want this? </a:t>
            </a:r>
            <a:endParaRPr b="1" sz="1400">
              <a:solidFill>
                <a:schemeClr val="dk1"/>
              </a:solidFill>
            </a:endParaRPr>
          </a:p>
          <a:p>
            <a:pPr indent="0" lvl="0" marL="0" rtl="0" algn="l">
              <a:spcBef>
                <a:spcPts val="0"/>
              </a:spcBef>
              <a:spcAft>
                <a:spcPts val="0"/>
              </a:spcAft>
              <a:buNone/>
            </a:pPr>
            <a:r>
              <a:t/>
            </a:r>
            <a:endParaRPr b="1" sz="1400"/>
          </a:p>
        </p:txBody>
      </p:sp>
      <p:pic>
        <p:nvPicPr>
          <p:cNvPr id="298" name="Google Shape;298;p42"/>
          <p:cNvPicPr preferRelativeResize="0"/>
          <p:nvPr/>
        </p:nvPicPr>
        <p:blipFill rotWithShape="1">
          <a:blip r:embed="rId4">
            <a:alphaModFix/>
          </a:blip>
          <a:srcRect b="8984" l="20867" r="57341" t="21421"/>
          <a:stretch/>
        </p:blipFill>
        <p:spPr>
          <a:xfrm>
            <a:off x="1908076" y="1504725"/>
            <a:ext cx="1992598" cy="1798350"/>
          </a:xfrm>
          <a:prstGeom prst="rect">
            <a:avLst/>
          </a:prstGeom>
          <a:noFill/>
          <a:ln>
            <a:noFill/>
          </a:ln>
        </p:spPr>
      </p:pic>
      <p:pic>
        <p:nvPicPr>
          <p:cNvPr id="299" name="Google Shape;299;p42"/>
          <p:cNvPicPr preferRelativeResize="0"/>
          <p:nvPr/>
        </p:nvPicPr>
        <p:blipFill rotWithShape="1">
          <a:blip r:embed="rId4">
            <a:alphaModFix/>
          </a:blip>
          <a:srcRect b="8984" l="58859" r="23545" t="21421"/>
          <a:stretch/>
        </p:blipFill>
        <p:spPr>
          <a:xfrm>
            <a:off x="3767575" y="1504725"/>
            <a:ext cx="1608875" cy="1798350"/>
          </a:xfrm>
          <a:prstGeom prst="rect">
            <a:avLst/>
          </a:prstGeom>
          <a:noFill/>
          <a:ln>
            <a:noFill/>
          </a:ln>
        </p:spPr>
      </p:pic>
      <p:pic>
        <p:nvPicPr>
          <p:cNvPr id="300" name="Google Shape;300;p42"/>
          <p:cNvPicPr preferRelativeResize="0"/>
          <p:nvPr/>
        </p:nvPicPr>
        <p:blipFill rotWithShape="1">
          <a:blip r:embed="rId4">
            <a:alphaModFix/>
          </a:blip>
          <a:srcRect b="8984" l="41202" r="41202" t="21421"/>
          <a:stretch/>
        </p:blipFill>
        <p:spPr>
          <a:xfrm>
            <a:off x="5337700" y="1504725"/>
            <a:ext cx="1608875" cy="1798350"/>
          </a:xfrm>
          <a:prstGeom prst="rect">
            <a:avLst/>
          </a:prstGeom>
          <a:noFill/>
          <a:ln>
            <a:noFill/>
          </a:ln>
        </p:spPr>
      </p:pic>
      <p:pic>
        <p:nvPicPr>
          <p:cNvPr id="301" name="Google Shape;301;p42"/>
          <p:cNvPicPr preferRelativeResize="0"/>
          <p:nvPr/>
        </p:nvPicPr>
        <p:blipFill rotWithShape="1">
          <a:blip r:embed="rId4">
            <a:alphaModFix/>
          </a:blip>
          <a:srcRect b="29253" l="78244" r="868" t="4411"/>
          <a:stretch/>
        </p:blipFill>
        <p:spPr>
          <a:xfrm>
            <a:off x="6946575" y="1504725"/>
            <a:ext cx="2197425" cy="1798350"/>
          </a:xfrm>
          <a:prstGeom prst="rect">
            <a:avLst/>
          </a:prstGeom>
          <a:noFill/>
          <a:ln>
            <a:noFill/>
          </a:ln>
        </p:spPr>
      </p:pic>
      <p:sp>
        <p:nvSpPr>
          <p:cNvPr id="302" name="Google Shape;302;p42"/>
          <p:cNvSpPr txBox="1"/>
          <p:nvPr/>
        </p:nvSpPr>
        <p:spPr>
          <a:xfrm>
            <a:off x="7099725" y="2810475"/>
            <a:ext cx="16974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lt1"/>
                </a:solidFill>
                <a:latin typeface="Nunito Black"/>
                <a:ea typeface="Nunito Black"/>
                <a:cs typeface="Nunito Black"/>
                <a:sym typeface="Nunito Black"/>
              </a:rPr>
              <a:t>+EXISTING rock </a:t>
            </a:r>
            <a:endParaRPr sz="1000">
              <a:solidFill>
                <a:schemeClr val="lt1"/>
              </a:solidFill>
              <a:latin typeface="Nunito Black"/>
              <a:ea typeface="Nunito Black"/>
              <a:cs typeface="Nunito Black"/>
              <a:sym typeface="Nunito Black"/>
            </a:endParaRPr>
          </a:p>
          <a:p>
            <a:pPr indent="0" lvl="0" marL="0" rtl="0" algn="ctr">
              <a:spcBef>
                <a:spcPts val="0"/>
              </a:spcBef>
              <a:spcAft>
                <a:spcPts val="0"/>
              </a:spcAft>
              <a:buNone/>
            </a:pPr>
            <a:r>
              <a:rPr lang="en" sz="1000">
                <a:solidFill>
                  <a:schemeClr val="lt1"/>
                </a:solidFill>
                <a:latin typeface="Nunito Black"/>
                <a:ea typeface="Nunito Black"/>
                <a:cs typeface="Nunito Black"/>
                <a:sym typeface="Nunito Black"/>
              </a:rPr>
              <a:t>dust usage! </a:t>
            </a:r>
            <a:endParaRPr sz="1000">
              <a:solidFill>
                <a:schemeClr val="lt1"/>
              </a:solidFill>
              <a:latin typeface="Nunito Black"/>
              <a:ea typeface="Nunito Black"/>
              <a:cs typeface="Nunito Black"/>
              <a:sym typeface="Nunito Black"/>
            </a:endParaRPr>
          </a:p>
        </p:txBody>
      </p:sp>
      <p:pic>
        <p:nvPicPr>
          <p:cNvPr id="303" name="Google Shape;303;p42"/>
          <p:cNvPicPr preferRelativeResize="0"/>
          <p:nvPr/>
        </p:nvPicPr>
        <p:blipFill rotWithShape="1">
          <a:blip r:embed="rId5">
            <a:alphaModFix amt="30000"/>
          </a:blip>
          <a:srcRect b="0" l="0" r="0" t="0"/>
          <a:stretch/>
        </p:blipFill>
        <p:spPr>
          <a:xfrm>
            <a:off x="7900514" y="76267"/>
            <a:ext cx="1110066" cy="261192"/>
          </a:xfrm>
          <a:prstGeom prst="rect">
            <a:avLst/>
          </a:prstGeom>
          <a:noFill/>
          <a:ln>
            <a:noFill/>
          </a:ln>
        </p:spPr>
      </p:pic>
      <p:sp>
        <p:nvSpPr>
          <p:cNvPr id="304" name="Google Shape;304;p42"/>
          <p:cNvSpPr txBox="1"/>
          <p:nvPr/>
        </p:nvSpPr>
        <p:spPr>
          <a:xfrm>
            <a:off x="1184634" y="4113656"/>
            <a:ext cx="7035300" cy="284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400">
                <a:solidFill>
                  <a:srgbClr val="FFFFFF"/>
                </a:solidFill>
                <a:latin typeface="Helvetica Neue"/>
                <a:ea typeface="Helvetica Neue"/>
                <a:cs typeface="Helvetica Neue"/>
                <a:sym typeface="Helvetica Neue"/>
              </a:rPr>
              <a:t>Little to no practice change, with benefits for crops + bottom line.</a:t>
            </a:r>
            <a:endParaRPr b="1" sz="1400">
              <a:solidFill>
                <a:srgbClr val="FFFFFF"/>
              </a:solidFill>
              <a:latin typeface="Helvetica Neue"/>
              <a:ea typeface="Helvetica Neue"/>
              <a:cs typeface="Helvetica Neue"/>
              <a:sym typeface="Helvetica Neue"/>
            </a:endParaRPr>
          </a:p>
        </p:txBody>
      </p:sp>
      <p:pic>
        <p:nvPicPr>
          <p:cNvPr id="305" name="Google Shape;305;p42"/>
          <p:cNvPicPr preferRelativeResize="0"/>
          <p:nvPr/>
        </p:nvPicPr>
        <p:blipFill rotWithShape="1">
          <a:blip r:embed="rId5">
            <a:alphaModFix amt="74000"/>
          </a:blip>
          <a:srcRect b="0" l="0" r="0" t="0"/>
          <a:stretch/>
        </p:blipFill>
        <p:spPr>
          <a:xfrm>
            <a:off x="7900514" y="76267"/>
            <a:ext cx="1110066" cy="261192"/>
          </a:xfrm>
          <a:prstGeom prst="rect">
            <a:avLst/>
          </a:prstGeom>
          <a:noFill/>
          <a:ln>
            <a:noFill/>
          </a:ln>
        </p:spPr>
      </p:pic>
      <p:pic>
        <p:nvPicPr>
          <p:cNvPr id="306" name="Google Shape;306;p42"/>
          <p:cNvPicPr preferRelativeResize="0"/>
          <p:nvPr/>
        </p:nvPicPr>
        <p:blipFill>
          <a:blip r:embed="rId6">
            <a:alphaModFix/>
          </a:blip>
          <a:stretch>
            <a:fillRect/>
          </a:stretch>
        </p:blipFill>
        <p:spPr>
          <a:xfrm>
            <a:off x="0" y="1319841"/>
            <a:ext cx="9144002" cy="238316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310" name="Shape 310"/>
        <p:cNvGrpSpPr/>
        <p:nvPr/>
      </p:nvGrpSpPr>
      <p:grpSpPr>
        <a:xfrm>
          <a:off x="0" y="0"/>
          <a:ext cx="0" cy="0"/>
          <a:chOff x="0" y="0"/>
          <a:chExt cx="0" cy="0"/>
        </a:xfrm>
      </p:grpSpPr>
      <p:sp>
        <p:nvSpPr>
          <p:cNvPr id="311" name="Google Shape;311;p43"/>
          <p:cNvSpPr txBox="1"/>
          <p:nvPr/>
        </p:nvSpPr>
        <p:spPr>
          <a:xfrm>
            <a:off x="1339476" y="2309125"/>
            <a:ext cx="41271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latin typeface="Helvetica Neue Light"/>
                <a:ea typeface="Helvetica Neue Light"/>
                <a:cs typeface="Helvetica Neue Light"/>
                <a:sym typeface="Helvetica Neue Light"/>
              </a:rPr>
              <a:t>Soil</a:t>
            </a:r>
            <a:r>
              <a:rPr lang="en" sz="4500">
                <a:solidFill>
                  <a:schemeClr val="lt1"/>
                </a:solidFill>
                <a:latin typeface="Helvetica Neue Light"/>
                <a:ea typeface="Helvetica Neue Light"/>
                <a:cs typeface="Helvetica Neue Light"/>
                <a:sym typeface="Helvetica Neue Light"/>
              </a:rPr>
              <a:t> impacts </a:t>
            </a:r>
            <a:endParaRPr sz="4500">
              <a:solidFill>
                <a:schemeClr val="lt1"/>
              </a:solidFill>
              <a:latin typeface="Helvetica Neue Light"/>
              <a:ea typeface="Helvetica Neue Light"/>
              <a:cs typeface="Helvetica Neue Light"/>
              <a:sym typeface="Helvetica Neue 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44"/>
          <p:cNvSpPr/>
          <p:nvPr/>
        </p:nvSpPr>
        <p:spPr>
          <a:xfrm>
            <a:off x="0" y="0"/>
            <a:ext cx="9144000" cy="436800"/>
          </a:xfrm>
          <a:prstGeom prst="rect">
            <a:avLst/>
          </a:prstGeom>
          <a:solidFill>
            <a:srgbClr val="E39B4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317" name="Google Shape;317;p44"/>
          <p:cNvPicPr preferRelativeResize="0"/>
          <p:nvPr/>
        </p:nvPicPr>
        <p:blipFill rotWithShape="1">
          <a:blip r:embed="rId3">
            <a:alphaModFix/>
          </a:blip>
          <a:srcRect b="0" l="0" r="0" t="3474"/>
          <a:stretch/>
        </p:blipFill>
        <p:spPr>
          <a:xfrm>
            <a:off x="5922350" y="472525"/>
            <a:ext cx="3140451" cy="4467000"/>
          </a:xfrm>
          <a:prstGeom prst="rect">
            <a:avLst/>
          </a:prstGeom>
          <a:noFill/>
          <a:ln>
            <a:noFill/>
          </a:ln>
        </p:spPr>
      </p:pic>
      <p:sp>
        <p:nvSpPr>
          <p:cNvPr id="318" name="Google Shape;318;p44"/>
          <p:cNvSpPr txBox="1"/>
          <p:nvPr>
            <p:ph idx="1" type="body"/>
          </p:nvPr>
        </p:nvSpPr>
        <p:spPr>
          <a:xfrm>
            <a:off x="205475" y="1152475"/>
            <a:ext cx="5682600" cy="35577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SzPts val="1600"/>
              <a:buFont typeface="Helvetica Neue Light"/>
              <a:buChar char="●"/>
            </a:pPr>
            <a:r>
              <a:rPr lang="en" sz="1600">
                <a:latin typeface="Helvetica Neue Light"/>
                <a:ea typeface="Helvetica Neue Light"/>
                <a:cs typeface="Helvetica Neue Light"/>
                <a:sym typeface="Helvetica Neue Light"/>
              </a:rPr>
              <a:t>Intensive nitrogen fertilizer application results in excessive nitrification and soil acidification</a:t>
            </a:r>
            <a:endParaRPr sz="1600">
              <a:latin typeface="Helvetica Neue Light"/>
              <a:ea typeface="Helvetica Neue Light"/>
              <a:cs typeface="Helvetica Neue Light"/>
              <a:sym typeface="Helvetica Neue Light"/>
            </a:endParaRPr>
          </a:p>
          <a:p>
            <a:pPr indent="-330200" lvl="0" marL="457200" rtl="0" algn="l">
              <a:spcBef>
                <a:spcPts val="0"/>
              </a:spcBef>
              <a:spcAft>
                <a:spcPts val="0"/>
              </a:spcAft>
              <a:buSzPts val="1600"/>
              <a:buFont typeface="Helvetica Neue Light"/>
              <a:buChar char="●"/>
            </a:pPr>
            <a:r>
              <a:rPr lang="en" sz="1600">
                <a:latin typeface="Helvetica Neue Light"/>
                <a:ea typeface="Helvetica Neue Light"/>
                <a:cs typeface="Helvetica Neue Light"/>
                <a:sym typeface="Helvetica Neue Light"/>
              </a:rPr>
              <a:t>Many farmers apply </a:t>
            </a:r>
            <a:r>
              <a:rPr b="1" lang="en" sz="1600">
                <a:latin typeface="Helvetica Neue"/>
                <a:ea typeface="Helvetica Neue"/>
                <a:cs typeface="Helvetica Neue"/>
                <a:sym typeface="Helvetica Neue"/>
              </a:rPr>
              <a:t>limestone</a:t>
            </a:r>
            <a:r>
              <a:rPr lang="en" sz="1600">
                <a:latin typeface="Helvetica Neue Light"/>
                <a:ea typeface="Helvetica Neue Light"/>
                <a:cs typeface="Helvetica Neue Light"/>
                <a:sym typeface="Helvetica Neue Light"/>
              </a:rPr>
              <a:t> to reverse soil acidification</a:t>
            </a:r>
            <a:endParaRPr sz="1600">
              <a:latin typeface="Helvetica Neue Light"/>
              <a:ea typeface="Helvetica Neue Light"/>
              <a:cs typeface="Helvetica Neue Light"/>
              <a:sym typeface="Helvetica Neue Light"/>
            </a:endParaRPr>
          </a:p>
          <a:p>
            <a:pPr indent="-330200" lvl="0" marL="457200" rtl="0" algn="l">
              <a:spcBef>
                <a:spcPts val="0"/>
              </a:spcBef>
              <a:spcAft>
                <a:spcPts val="0"/>
              </a:spcAft>
              <a:buSzPts val="1600"/>
              <a:buFont typeface="Helvetica Neue Light"/>
              <a:buChar char="●"/>
            </a:pPr>
            <a:r>
              <a:rPr b="1" lang="en" sz="1600">
                <a:latin typeface="Helvetica Neue"/>
                <a:ea typeface="Helvetica Neue"/>
                <a:cs typeface="Helvetica Neue"/>
                <a:sym typeface="Helvetica Neue"/>
              </a:rPr>
              <a:t>Basalt </a:t>
            </a:r>
            <a:r>
              <a:rPr lang="en" sz="1600">
                <a:latin typeface="Helvetica Neue Light"/>
                <a:ea typeface="Helvetica Neue Light"/>
                <a:cs typeface="Helvetica Neue Light"/>
                <a:sym typeface="Helvetica Neue Light"/>
              </a:rPr>
              <a:t>(CaSiO</a:t>
            </a:r>
            <a:r>
              <a:rPr baseline="-25000" lang="en" sz="1600">
                <a:latin typeface="Helvetica Neue Light"/>
                <a:ea typeface="Helvetica Neue Light"/>
                <a:cs typeface="Helvetica Neue Light"/>
                <a:sym typeface="Helvetica Neue Light"/>
              </a:rPr>
              <a:t>3</a:t>
            </a:r>
            <a:r>
              <a:rPr lang="en" sz="1600">
                <a:latin typeface="Helvetica Neue Light"/>
                <a:ea typeface="Helvetica Neue Light"/>
                <a:cs typeface="Helvetica Neue Light"/>
                <a:sym typeface="Helvetica Neue Light"/>
              </a:rPr>
              <a:t>)</a:t>
            </a:r>
            <a:r>
              <a:rPr b="1" lang="en" sz="1600">
                <a:latin typeface="Helvetica Neue"/>
                <a:ea typeface="Helvetica Neue"/>
                <a:cs typeface="Helvetica Neue"/>
                <a:sym typeface="Helvetica Neue"/>
              </a:rPr>
              <a:t> can achieve the same goal of raising pH</a:t>
            </a:r>
            <a:r>
              <a:rPr lang="en" sz="1600">
                <a:latin typeface="Helvetica Neue Light"/>
                <a:ea typeface="Helvetica Neue Light"/>
                <a:cs typeface="Helvetica Neue Light"/>
                <a:sym typeface="Helvetica Neue Light"/>
              </a:rPr>
              <a:t>, while acting as a carbon sink as opposed to carbon source (carbonates most often act as a carbon source)</a:t>
            </a:r>
            <a:endParaRPr sz="1600">
              <a:latin typeface="Helvetica Neue Light"/>
              <a:ea typeface="Helvetica Neue Light"/>
              <a:cs typeface="Helvetica Neue Light"/>
              <a:sym typeface="Helvetica Neue Light"/>
            </a:endParaRPr>
          </a:p>
          <a:p>
            <a:pPr indent="-330200" lvl="0" marL="457200" rtl="0" algn="l">
              <a:spcBef>
                <a:spcPts val="0"/>
              </a:spcBef>
              <a:spcAft>
                <a:spcPts val="0"/>
              </a:spcAft>
              <a:buSzPts val="1600"/>
              <a:buFont typeface="Helvetica Neue Light"/>
              <a:buChar char="●"/>
            </a:pPr>
            <a:r>
              <a:rPr lang="en" sz="1600">
                <a:latin typeface="Helvetica Neue Light"/>
                <a:ea typeface="Helvetica Neue Light"/>
                <a:cs typeface="Helvetica Neue Light"/>
                <a:sym typeface="Helvetica Neue Light"/>
              </a:rPr>
              <a:t>Basalt can replenish soil micronutrients while raising pH </a:t>
            </a:r>
            <a:endParaRPr sz="1600">
              <a:latin typeface="Helvetica Neue Light"/>
              <a:ea typeface="Helvetica Neue Light"/>
              <a:cs typeface="Helvetica Neue Light"/>
              <a:sym typeface="Helvetica Neue Light"/>
            </a:endParaRPr>
          </a:p>
          <a:p>
            <a:pPr indent="-330200" lvl="0" marL="457200" rtl="0" algn="l">
              <a:spcBef>
                <a:spcPts val="0"/>
              </a:spcBef>
              <a:spcAft>
                <a:spcPts val="0"/>
              </a:spcAft>
              <a:buSzPts val="1600"/>
              <a:buFont typeface="Helvetica Neue Light"/>
              <a:buChar char="●"/>
            </a:pPr>
            <a:r>
              <a:rPr lang="en" sz="1600">
                <a:latin typeface="Helvetica Neue Light"/>
                <a:ea typeface="Helvetica Neue Light"/>
                <a:cs typeface="Helvetica Neue Light"/>
                <a:sym typeface="Helvetica Neue Light"/>
              </a:rPr>
              <a:t>Questions: long term effect on pH, differing effect on pH depending on type of basalt, cost comparison with limestone</a:t>
            </a:r>
            <a:endParaRPr sz="1600">
              <a:latin typeface="Helvetica Neue Light"/>
              <a:ea typeface="Helvetica Neue Light"/>
              <a:cs typeface="Helvetica Neue Light"/>
              <a:sym typeface="Helvetica Neue Light"/>
            </a:endParaRPr>
          </a:p>
        </p:txBody>
      </p:sp>
      <p:cxnSp>
        <p:nvCxnSpPr>
          <p:cNvPr id="319" name="Google Shape;319;p44"/>
          <p:cNvCxnSpPr/>
          <p:nvPr/>
        </p:nvCxnSpPr>
        <p:spPr>
          <a:xfrm>
            <a:off x="81109" y="421565"/>
            <a:ext cx="8981700" cy="0"/>
          </a:xfrm>
          <a:prstGeom prst="straightConnector1">
            <a:avLst/>
          </a:prstGeom>
          <a:noFill/>
          <a:ln cap="flat" cmpd="sng" w="28575">
            <a:solidFill>
              <a:schemeClr val="dk1"/>
            </a:solidFill>
            <a:prstDash val="solid"/>
            <a:miter lim="800000"/>
            <a:headEnd len="sm" w="sm" type="none"/>
            <a:tailEnd len="sm" w="sm" type="none"/>
          </a:ln>
        </p:spPr>
      </p:cxnSp>
      <p:sp>
        <p:nvSpPr>
          <p:cNvPr id="320" name="Google Shape;320;p44"/>
          <p:cNvSpPr txBox="1"/>
          <p:nvPr/>
        </p:nvSpPr>
        <p:spPr>
          <a:xfrm>
            <a:off x="67674" y="32222"/>
            <a:ext cx="5807100" cy="377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000">
                <a:solidFill>
                  <a:srgbClr val="FFFFFF"/>
                </a:solidFill>
                <a:latin typeface="Helvetica Neue"/>
                <a:ea typeface="Helvetica Neue"/>
                <a:cs typeface="Helvetica Neue"/>
                <a:sym typeface="Helvetica Neue"/>
              </a:rPr>
              <a:t>Soil </a:t>
            </a:r>
            <a:r>
              <a:rPr b="1" lang="en" sz="2000">
                <a:solidFill>
                  <a:srgbClr val="FFFFFF"/>
                </a:solidFill>
                <a:latin typeface="Helvetica Neue"/>
                <a:ea typeface="Helvetica Neue"/>
                <a:cs typeface="Helvetica Neue"/>
                <a:sym typeface="Helvetica Neue"/>
              </a:rPr>
              <a:t>acidity</a:t>
            </a:r>
            <a:r>
              <a:rPr b="1" lang="en" sz="2000">
                <a:solidFill>
                  <a:srgbClr val="FFFFFF"/>
                </a:solidFill>
                <a:latin typeface="Helvetica Neue"/>
                <a:ea typeface="Helvetica Neue"/>
                <a:cs typeface="Helvetica Neue"/>
                <a:sym typeface="Helvetica Neue"/>
              </a:rPr>
              <a:t> </a:t>
            </a:r>
            <a:endParaRPr b="1" sz="1100">
              <a:solidFill>
                <a:srgbClr val="FFFFFF"/>
              </a:solidFill>
            </a:endParaRPr>
          </a:p>
        </p:txBody>
      </p:sp>
      <p:pic>
        <p:nvPicPr>
          <p:cNvPr id="321" name="Google Shape;321;p44"/>
          <p:cNvPicPr preferRelativeResize="0"/>
          <p:nvPr/>
        </p:nvPicPr>
        <p:blipFill rotWithShape="1">
          <a:blip r:embed="rId4">
            <a:alphaModFix amt="74000"/>
          </a:blip>
          <a:srcRect b="0" l="0" r="0" t="0"/>
          <a:stretch/>
        </p:blipFill>
        <p:spPr>
          <a:xfrm>
            <a:off x="7900514" y="76267"/>
            <a:ext cx="1110066" cy="261192"/>
          </a:xfrm>
          <a:prstGeom prst="rect">
            <a:avLst/>
          </a:prstGeom>
          <a:noFill/>
          <a:ln>
            <a:noFill/>
          </a:ln>
        </p:spPr>
      </p:pic>
      <p:sp>
        <p:nvSpPr>
          <p:cNvPr id="322" name="Google Shape;322;p44"/>
          <p:cNvSpPr txBox="1"/>
          <p:nvPr>
            <p:ph idx="1" type="body"/>
          </p:nvPr>
        </p:nvSpPr>
        <p:spPr>
          <a:xfrm>
            <a:off x="6530025" y="4766900"/>
            <a:ext cx="2118300" cy="3501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600">
                <a:latin typeface="Helvetica Neue Light"/>
                <a:ea typeface="Helvetica Neue Light"/>
                <a:cs typeface="Helvetica Neue Light"/>
                <a:sym typeface="Helvetica Neue Light"/>
              </a:rPr>
              <a:t>Source: </a:t>
            </a:r>
            <a:r>
              <a:rPr lang="en" sz="600">
                <a:latin typeface="Helvetica Neue Light"/>
                <a:ea typeface="Helvetica Neue Light"/>
                <a:cs typeface="Helvetica Neue Light"/>
                <a:sym typeface="Helvetica Neue Light"/>
              </a:rPr>
              <a:t>David Beerling, long-term Midwest trials. Leverhulme centre for climate change mitigation</a:t>
            </a:r>
            <a:endParaRPr sz="600">
              <a:latin typeface="Helvetica Neue Light"/>
              <a:ea typeface="Helvetica Neue Light"/>
              <a:cs typeface="Helvetica Neue Light"/>
              <a:sym typeface="Helvetica Neue 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4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Font typeface="Helvetica Neue Light"/>
              <a:buChar char="-"/>
            </a:pPr>
            <a:r>
              <a:rPr lang="en">
                <a:latin typeface="Helvetica Neue Light"/>
                <a:ea typeface="Helvetica Neue Light"/>
                <a:cs typeface="Helvetica Neue Light"/>
                <a:sym typeface="Helvetica Neue Light"/>
              </a:rPr>
              <a:t>Some e</a:t>
            </a:r>
            <a:r>
              <a:rPr lang="en">
                <a:latin typeface="Helvetica Neue Light"/>
                <a:ea typeface="Helvetica Neue Light"/>
                <a:cs typeface="Helvetica Neue Light"/>
                <a:sym typeface="Helvetica Neue Light"/>
              </a:rPr>
              <a:t>ssential nutrients for plant growth: N, P, K, Ca, S, Mg</a:t>
            </a:r>
            <a:endParaRPr>
              <a:latin typeface="Helvetica Neue Light"/>
              <a:ea typeface="Helvetica Neue Light"/>
              <a:cs typeface="Helvetica Neue Light"/>
              <a:sym typeface="Helvetica Neue Light"/>
            </a:endParaRPr>
          </a:p>
          <a:p>
            <a:pPr indent="-342900" lvl="0" marL="457200" rtl="0" algn="l">
              <a:spcBef>
                <a:spcPts val="0"/>
              </a:spcBef>
              <a:spcAft>
                <a:spcPts val="0"/>
              </a:spcAft>
              <a:buSzPts val="1800"/>
              <a:buFont typeface="Helvetica Neue Light"/>
              <a:buChar char="-"/>
            </a:pPr>
            <a:r>
              <a:rPr lang="en">
                <a:latin typeface="Helvetica Neue Light"/>
                <a:ea typeface="Helvetica Neue Light"/>
                <a:cs typeface="Helvetica Neue Light"/>
                <a:sym typeface="Helvetica Neue Light"/>
              </a:rPr>
              <a:t>In addition to providing base cations, basalt application increases soil cation exchange capacity (CEC)</a:t>
            </a:r>
            <a:endParaRPr>
              <a:latin typeface="Helvetica Neue Light"/>
              <a:ea typeface="Helvetica Neue Light"/>
              <a:cs typeface="Helvetica Neue Light"/>
              <a:sym typeface="Helvetica Neue Light"/>
            </a:endParaRPr>
          </a:p>
          <a:p>
            <a:pPr indent="-317500" lvl="1" marL="914400" rtl="0" algn="l">
              <a:spcBef>
                <a:spcPts val="0"/>
              </a:spcBef>
              <a:spcAft>
                <a:spcPts val="0"/>
              </a:spcAft>
              <a:buSzPts val="1400"/>
              <a:buFont typeface="Helvetica Neue Light"/>
              <a:buChar char="-"/>
            </a:pPr>
            <a:r>
              <a:rPr lang="en">
                <a:latin typeface="Helvetica Neue Light"/>
                <a:ea typeface="Helvetica Neue Light"/>
                <a:cs typeface="Helvetica Neue Light"/>
                <a:sym typeface="Helvetica Neue Light"/>
              </a:rPr>
              <a:t>Potential phase-out of certain fertilizers with amendments </a:t>
            </a:r>
            <a:endParaRPr>
              <a:latin typeface="Helvetica Neue Light"/>
              <a:ea typeface="Helvetica Neue Light"/>
              <a:cs typeface="Helvetica Neue Light"/>
              <a:sym typeface="Helvetica Neue Light"/>
            </a:endParaRPr>
          </a:p>
          <a:p>
            <a:pPr indent="0" lvl="0" marL="0" rtl="0" algn="l">
              <a:spcBef>
                <a:spcPts val="1200"/>
              </a:spcBef>
              <a:spcAft>
                <a:spcPts val="0"/>
              </a:spcAft>
              <a:buNone/>
            </a:pPr>
            <a:r>
              <a:rPr lang="en">
                <a:latin typeface="Helvetica Neue Light"/>
                <a:ea typeface="Helvetica Neue Light"/>
                <a:cs typeface="Helvetica Neue Light"/>
                <a:sym typeface="Helvetica Neue Light"/>
              </a:rPr>
              <a:t>     *</a:t>
            </a:r>
            <a:r>
              <a:rPr lang="en" sz="1300">
                <a:latin typeface="Helvetica Neue Light"/>
                <a:ea typeface="Helvetica Neue Light"/>
                <a:cs typeface="Helvetica Neue Light"/>
                <a:sym typeface="Helvetica Neue Light"/>
              </a:rPr>
              <a:t>Possible reductions in N</a:t>
            </a:r>
            <a:r>
              <a:rPr lang="en" sz="800">
                <a:latin typeface="Helvetica Neue Light"/>
                <a:ea typeface="Helvetica Neue Light"/>
                <a:cs typeface="Helvetica Neue Light"/>
                <a:sym typeface="Helvetica Neue Light"/>
              </a:rPr>
              <a:t>2</a:t>
            </a:r>
            <a:r>
              <a:rPr lang="en" sz="1300">
                <a:latin typeface="Helvetica Neue Light"/>
                <a:ea typeface="Helvetica Neue Light"/>
                <a:cs typeface="Helvetica Neue Light"/>
                <a:sym typeface="Helvetica Neue Light"/>
              </a:rPr>
              <a:t>O emissions on croplands</a:t>
            </a:r>
            <a:endParaRPr sz="1300">
              <a:latin typeface="Helvetica Neue Light"/>
              <a:ea typeface="Helvetica Neue Light"/>
              <a:cs typeface="Helvetica Neue Light"/>
              <a:sym typeface="Helvetica Neue Light"/>
            </a:endParaRPr>
          </a:p>
          <a:p>
            <a:pPr indent="-311150" lvl="0" marL="914400" rtl="0" algn="l">
              <a:spcBef>
                <a:spcPts val="1200"/>
              </a:spcBef>
              <a:spcAft>
                <a:spcPts val="0"/>
              </a:spcAft>
              <a:buSzPts val="1300"/>
              <a:buFont typeface="Helvetica Neue Light"/>
              <a:buChar char="-"/>
            </a:pPr>
            <a:r>
              <a:rPr lang="en" sz="1300">
                <a:latin typeface="Helvetica Neue Light"/>
                <a:ea typeface="Helvetica Neue Light"/>
                <a:cs typeface="Helvetica Neue Light"/>
                <a:sym typeface="Helvetica Neue Light"/>
              </a:rPr>
              <a:t>P-driven increase in N-use efficiency</a:t>
            </a:r>
            <a:endParaRPr sz="1300">
              <a:latin typeface="Helvetica Neue Light"/>
              <a:ea typeface="Helvetica Neue Light"/>
              <a:cs typeface="Helvetica Neue Light"/>
              <a:sym typeface="Helvetica Neue Light"/>
            </a:endParaRPr>
          </a:p>
          <a:p>
            <a:pPr indent="-311150" lvl="0" marL="914400" rtl="0" algn="l">
              <a:spcBef>
                <a:spcPts val="0"/>
              </a:spcBef>
              <a:spcAft>
                <a:spcPts val="0"/>
              </a:spcAft>
              <a:buSzPts val="1300"/>
              <a:buFont typeface="Helvetica Neue Light"/>
              <a:buChar char="-"/>
            </a:pPr>
            <a:r>
              <a:rPr lang="en" sz="1300">
                <a:latin typeface="Helvetica Neue Light"/>
                <a:ea typeface="Helvetica Neue Light"/>
                <a:cs typeface="Helvetica Neue Light"/>
                <a:sym typeface="Helvetica Neue Light"/>
              </a:rPr>
              <a:t>Co-deployment with bioenergy</a:t>
            </a:r>
            <a:endParaRPr sz="1300">
              <a:latin typeface="Helvetica Neue Light"/>
              <a:ea typeface="Helvetica Neue Light"/>
              <a:cs typeface="Helvetica Neue Light"/>
              <a:sym typeface="Helvetica Neue Light"/>
            </a:endParaRPr>
          </a:p>
          <a:p>
            <a:pPr indent="0" lvl="0" marL="0" rtl="0" algn="l">
              <a:spcBef>
                <a:spcPts val="1200"/>
              </a:spcBef>
              <a:spcAft>
                <a:spcPts val="0"/>
              </a:spcAft>
              <a:buNone/>
            </a:pPr>
            <a:r>
              <a:t/>
            </a:r>
            <a:endParaRPr sz="1300">
              <a:latin typeface="Helvetica Neue Light"/>
              <a:ea typeface="Helvetica Neue Light"/>
              <a:cs typeface="Helvetica Neue Light"/>
              <a:sym typeface="Helvetica Neue Light"/>
            </a:endParaRPr>
          </a:p>
          <a:p>
            <a:pPr indent="0" lvl="0" marL="0" rtl="0" algn="l">
              <a:spcBef>
                <a:spcPts val="1200"/>
              </a:spcBef>
              <a:spcAft>
                <a:spcPts val="1200"/>
              </a:spcAft>
              <a:buNone/>
            </a:pPr>
            <a:r>
              <a:t/>
            </a:r>
            <a:endParaRPr>
              <a:latin typeface="Helvetica Neue Light"/>
              <a:ea typeface="Helvetica Neue Light"/>
              <a:cs typeface="Helvetica Neue Light"/>
              <a:sym typeface="Helvetica Neue Light"/>
            </a:endParaRPr>
          </a:p>
        </p:txBody>
      </p:sp>
      <p:pic>
        <p:nvPicPr>
          <p:cNvPr id="328" name="Google Shape;328;p45"/>
          <p:cNvPicPr preferRelativeResize="0"/>
          <p:nvPr/>
        </p:nvPicPr>
        <p:blipFill rotWithShape="1">
          <a:blip r:embed="rId3">
            <a:alphaModFix/>
          </a:blip>
          <a:srcRect b="15639" l="25320" r="23557" t="56979"/>
          <a:stretch/>
        </p:blipFill>
        <p:spPr>
          <a:xfrm>
            <a:off x="4240150" y="2916075"/>
            <a:ext cx="4591051" cy="1385000"/>
          </a:xfrm>
          <a:prstGeom prst="rect">
            <a:avLst/>
          </a:prstGeom>
          <a:noFill/>
          <a:ln>
            <a:noFill/>
          </a:ln>
        </p:spPr>
      </p:pic>
      <p:sp>
        <p:nvSpPr>
          <p:cNvPr id="329" name="Google Shape;329;p45"/>
          <p:cNvSpPr txBox="1"/>
          <p:nvPr/>
        </p:nvSpPr>
        <p:spPr>
          <a:xfrm>
            <a:off x="7394500" y="4430250"/>
            <a:ext cx="14367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t>Blanc-Betes et al. 2020</a:t>
            </a:r>
            <a:endParaRPr i="1" sz="800"/>
          </a:p>
        </p:txBody>
      </p:sp>
      <p:sp>
        <p:nvSpPr>
          <p:cNvPr id="330" name="Google Shape;330;p45"/>
          <p:cNvSpPr/>
          <p:nvPr/>
        </p:nvSpPr>
        <p:spPr>
          <a:xfrm>
            <a:off x="0" y="0"/>
            <a:ext cx="9144000" cy="436800"/>
          </a:xfrm>
          <a:prstGeom prst="rect">
            <a:avLst/>
          </a:prstGeom>
          <a:solidFill>
            <a:srgbClr val="E39B4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331" name="Google Shape;331;p45"/>
          <p:cNvCxnSpPr/>
          <p:nvPr/>
        </p:nvCxnSpPr>
        <p:spPr>
          <a:xfrm>
            <a:off x="81109" y="421565"/>
            <a:ext cx="8981700" cy="0"/>
          </a:xfrm>
          <a:prstGeom prst="straightConnector1">
            <a:avLst/>
          </a:prstGeom>
          <a:noFill/>
          <a:ln cap="flat" cmpd="sng" w="28575">
            <a:solidFill>
              <a:schemeClr val="dk1"/>
            </a:solidFill>
            <a:prstDash val="solid"/>
            <a:miter lim="800000"/>
            <a:headEnd len="sm" w="sm" type="none"/>
            <a:tailEnd len="sm" w="sm" type="none"/>
          </a:ln>
        </p:spPr>
      </p:cxnSp>
      <p:sp>
        <p:nvSpPr>
          <p:cNvPr id="332" name="Google Shape;332;p45"/>
          <p:cNvSpPr txBox="1"/>
          <p:nvPr/>
        </p:nvSpPr>
        <p:spPr>
          <a:xfrm>
            <a:off x="67674" y="32222"/>
            <a:ext cx="5807100" cy="377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000">
                <a:solidFill>
                  <a:srgbClr val="FFFFFF"/>
                </a:solidFill>
                <a:latin typeface="Helvetica Neue"/>
                <a:ea typeface="Helvetica Neue"/>
                <a:cs typeface="Helvetica Neue"/>
                <a:sym typeface="Helvetica Neue"/>
              </a:rPr>
              <a:t>Replenishing soil nutrients </a:t>
            </a:r>
            <a:endParaRPr b="1" sz="1100">
              <a:solidFill>
                <a:srgbClr val="FFFFFF"/>
              </a:solidFill>
            </a:endParaRPr>
          </a:p>
        </p:txBody>
      </p:sp>
      <p:pic>
        <p:nvPicPr>
          <p:cNvPr id="333" name="Google Shape;333;p45"/>
          <p:cNvPicPr preferRelativeResize="0"/>
          <p:nvPr/>
        </p:nvPicPr>
        <p:blipFill rotWithShape="1">
          <a:blip r:embed="rId4">
            <a:alphaModFix amt="74000"/>
          </a:blip>
          <a:srcRect b="0" l="0" r="0" t="0"/>
          <a:stretch/>
        </p:blipFill>
        <p:spPr>
          <a:xfrm>
            <a:off x="7900514" y="76267"/>
            <a:ext cx="1110066" cy="26119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46"/>
          <p:cNvSpPr/>
          <p:nvPr/>
        </p:nvSpPr>
        <p:spPr>
          <a:xfrm>
            <a:off x="0" y="0"/>
            <a:ext cx="9144000" cy="436800"/>
          </a:xfrm>
          <a:prstGeom prst="rect">
            <a:avLst/>
          </a:prstGeom>
          <a:solidFill>
            <a:srgbClr val="4A86E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340" name="Google Shape;340;p46"/>
          <p:cNvCxnSpPr/>
          <p:nvPr/>
        </p:nvCxnSpPr>
        <p:spPr>
          <a:xfrm>
            <a:off x="81109" y="421565"/>
            <a:ext cx="8981700" cy="0"/>
          </a:xfrm>
          <a:prstGeom prst="straightConnector1">
            <a:avLst/>
          </a:prstGeom>
          <a:noFill/>
          <a:ln cap="flat" cmpd="sng" w="28575">
            <a:solidFill>
              <a:schemeClr val="dk1"/>
            </a:solidFill>
            <a:prstDash val="solid"/>
            <a:miter lim="800000"/>
            <a:headEnd len="sm" w="sm" type="none"/>
            <a:tailEnd len="sm" w="sm" type="none"/>
          </a:ln>
        </p:spPr>
      </p:cxnSp>
      <p:sp>
        <p:nvSpPr>
          <p:cNvPr id="341" name="Google Shape;341;p46"/>
          <p:cNvSpPr/>
          <p:nvPr/>
        </p:nvSpPr>
        <p:spPr>
          <a:xfrm>
            <a:off x="3535251" y="946598"/>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42" name="Google Shape;342;p46"/>
          <p:cNvSpPr txBox="1"/>
          <p:nvPr/>
        </p:nvSpPr>
        <p:spPr>
          <a:xfrm>
            <a:off x="67674" y="32222"/>
            <a:ext cx="5807100" cy="377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000">
                <a:solidFill>
                  <a:srgbClr val="FFFFFF"/>
                </a:solidFill>
                <a:latin typeface="Helvetica Neue"/>
                <a:ea typeface="Helvetica Neue"/>
                <a:cs typeface="Helvetica Neue"/>
                <a:sym typeface="Helvetica Neue"/>
              </a:rPr>
              <a:t>Nutrient availability </a:t>
            </a:r>
            <a:endParaRPr b="1" sz="1100">
              <a:solidFill>
                <a:srgbClr val="FFFFFF"/>
              </a:solidFill>
            </a:endParaRPr>
          </a:p>
        </p:txBody>
      </p:sp>
      <p:pic>
        <p:nvPicPr>
          <p:cNvPr id="343" name="Google Shape;343;p46"/>
          <p:cNvPicPr preferRelativeResize="0"/>
          <p:nvPr/>
        </p:nvPicPr>
        <p:blipFill rotWithShape="1">
          <a:blip r:embed="rId3">
            <a:alphaModFix amt="14000"/>
          </a:blip>
          <a:srcRect b="0" l="0" r="0" t="0"/>
          <a:stretch/>
        </p:blipFill>
        <p:spPr>
          <a:xfrm>
            <a:off x="7900514" y="76267"/>
            <a:ext cx="1110066" cy="261192"/>
          </a:xfrm>
          <a:prstGeom prst="rect">
            <a:avLst/>
          </a:prstGeom>
          <a:noFill/>
          <a:ln>
            <a:noFill/>
          </a:ln>
        </p:spPr>
      </p:pic>
      <p:sp>
        <p:nvSpPr>
          <p:cNvPr id="344" name="Google Shape;344;p46"/>
          <p:cNvSpPr txBox="1"/>
          <p:nvPr/>
        </p:nvSpPr>
        <p:spPr>
          <a:xfrm>
            <a:off x="266269" y="4761441"/>
            <a:ext cx="2068800" cy="2079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rPr b="1" lang="en" sz="900" u="sng">
                <a:solidFill>
                  <a:schemeClr val="hlink"/>
                </a:solidFill>
                <a:latin typeface="Helvetica Neue"/>
                <a:ea typeface="Helvetica Neue"/>
                <a:cs typeface="Helvetica Neue"/>
                <a:sym typeface="Helvetica Neue"/>
                <a:hlinkClick r:id="rId4"/>
              </a:rPr>
              <a:t>Source</a:t>
            </a:r>
            <a:endParaRPr b="1" sz="500">
              <a:solidFill>
                <a:schemeClr val="dk1"/>
              </a:solidFill>
            </a:endParaRPr>
          </a:p>
        </p:txBody>
      </p:sp>
      <p:sp>
        <p:nvSpPr>
          <p:cNvPr id="345" name="Google Shape;345;p46"/>
          <p:cNvSpPr txBox="1"/>
          <p:nvPr/>
        </p:nvSpPr>
        <p:spPr>
          <a:xfrm>
            <a:off x="444525" y="4023091"/>
            <a:ext cx="1437600" cy="684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000">
                <a:solidFill>
                  <a:srgbClr val="595959"/>
                </a:solidFill>
                <a:latin typeface="Helvetica Neue"/>
                <a:ea typeface="Helvetica Neue"/>
                <a:cs typeface="Helvetica Neue"/>
                <a:sym typeface="Helvetica Neue"/>
              </a:rPr>
              <a:t>Mineral Soils. </a:t>
            </a:r>
            <a:r>
              <a:rPr lang="en" sz="1000">
                <a:solidFill>
                  <a:srgbClr val="595959"/>
                </a:solidFill>
                <a:latin typeface="Helvetica Neue Light"/>
                <a:ea typeface="Helvetica Neue Light"/>
                <a:cs typeface="Helvetica Neue Light"/>
                <a:sym typeface="Helvetica Neue Light"/>
              </a:rPr>
              <a:t>The range of greatest nutrient availability is pH 6–7</a:t>
            </a:r>
            <a:endParaRPr sz="1400">
              <a:solidFill>
                <a:srgbClr val="4A86E8"/>
              </a:solidFill>
              <a:latin typeface="Helvetica Neue Light"/>
              <a:ea typeface="Helvetica Neue Light"/>
              <a:cs typeface="Helvetica Neue Light"/>
              <a:sym typeface="Helvetica Neue Light"/>
            </a:endParaRPr>
          </a:p>
        </p:txBody>
      </p:sp>
      <p:pic>
        <p:nvPicPr>
          <p:cNvPr id="346" name="Google Shape;346;p46"/>
          <p:cNvPicPr preferRelativeResize="0"/>
          <p:nvPr/>
        </p:nvPicPr>
        <p:blipFill rotWithShape="1">
          <a:blip r:embed="rId3">
            <a:alphaModFix amt="74000"/>
          </a:blip>
          <a:srcRect b="0" l="0" r="0" t="0"/>
          <a:stretch/>
        </p:blipFill>
        <p:spPr>
          <a:xfrm>
            <a:off x="7900514" y="76267"/>
            <a:ext cx="1110066" cy="261192"/>
          </a:xfrm>
          <a:prstGeom prst="rect">
            <a:avLst/>
          </a:prstGeom>
          <a:noFill/>
          <a:ln>
            <a:noFill/>
          </a:ln>
        </p:spPr>
      </p:pic>
      <p:pic>
        <p:nvPicPr>
          <p:cNvPr id="347" name="Google Shape;347;p46"/>
          <p:cNvPicPr preferRelativeResize="0"/>
          <p:nvPr/>
        </p:nvPicPr>
        <p:blipFill>
          <a:blip r:embed="rId5">
            <a:alphaModFix/>
          </a:blip>
          <a:stretch>
            <a:fillRect/>
          </a:stretch>
        </p:blipFill>
        <p:spPr>
          <a:xfrm>
            <a:off x="176325" y="517501"/>
            <a:ext cx="2272450" cy="32673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47"/>
          <p:cNvSpPr/>
          <p:nvPr/>
        </p:nvSpPr>
        <p:spPr>
          <a:xfrm>
            <a:off x="0" y="0"/>
            <a:ext cx="9144000" cy="436800"/>
          </a:xfrm>
          <a:prstGeom prst="rect">
            <a:avLst/>
          </a:prstGeom>
          <a:solidFill>
            <a:srgbClr val="4A86E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354" name="Google Shape;354;p47"/>
          <p:cNvCxnSpPr/>
          <p:nvPr/>
        </p:nvCxnSpPr>
        <p:spPr>
          <a:xfrm>
            <a:off x="81109" y="421565"/>
            <a:ext cx="8981700" cy="0"/>
          </a:xfrm>
          <a:prstGeom prst="straightConnector1">
            <a:avLst/>
          </a:prstGeom>
          <a:noFill/>
          <a:ln cap="flat" cmpd="sng" w="28575">
            <a:solidFill>
              <a:schemeClr val="dk1"/>
            </a:solidFill>
            <a:prstDash val="solid"/>
            <a:miter lim="800000"/>
            <a:headEnd len="sm" w="sm" type="none"/>
            <a:tailEnd len="sm" w="sm" type="none"/>
          </a:ln>
        </p:spPr>
      </p:cxnSp>
      <p:sp>
        <p:nvSpPr>
          <p:cNvPr id="355" name="Google Shape;355;p47"/>
          <p:cNvSpPr/>
          <p:nvPr/>
        </p:nvSpPr>
        <p:spPr>
          <a:xfrm>
            <a:off x="3535251" y="946598"/>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56" name="Google Shape;356;p47"/>
          <p:cNvSpPr txBox="1"/>
          <p:nvPr/>
        </p:nvSpPr>
        <p:spPr>
          <a:xfrm>
            <a:off x="67674" y="32222"/>
            <a:ext cx="5807100" cy="684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000">
                <a:solidFill>
                  <a:srgbClr val="FFFFFF"/>
                </a:solidFill>
                <a:latin typeface="Helvetica Neue"/>
                <a:ea typeface="Helvetica Neue"/>
                <a:cs typeface="Helvetica Neue"/>
                <a:sym typeface="Helvetica Neue"/>
              </a:rPr>
              <a:t>Nutrient availability </a:t>
            </a:r>
            <a:r>
              <a:rPr b="1" lang="en" sz="2000">
                <a:solidFill>
                  <a:schemeClr val="lt1"/>
                </a:solidFill>
                <a:latin typeface="Helvetica Neue"/>
                <a:ea typeface="Helvetica Neue"/>
                <a:cs typeface="Helvetica Neue"/>
                <a:sym typeface="Helvetica Neue"/>
              </a:rPr>
              <a:t>→ Economic benefits </a:t>
            </a:r>
            <a:endParaRPr b="1" sz="1100">
              <a:solidFill>
                <a:schemeClr val="lt1"/>
              </a:solidFill>
            </a:endParaRPr>
          </a:p>
          <a:p>
            <a:pPr indent="0" lvl="0" marL="0" marR="0" rtl="0" algn="l">
              <a:spcBef>
                <a:spcPts val="0"/>
              </a:spcBef>
              <a:spcAft>
                <a:spcPts val="0"/>
              </a:spcAft>
              <a:buNone/>
            </a:pPr>
            <a:r>
              <a:t/>
            </a:r>
            <a:endParaRPr b="1" sz="2000">
              <a:solidFill>
                <a:srgbClr val="FFFFFF"/>
              </a:solidFill>
              <a:latin typeface="Helvetica Neue"/>
              <a:ea typeface="Helvetica Neue"/>
              <a:cs typeface="Helvetica Neue"/>
              <a:sym typeface="Helvetica Neue"/>
            </a:endParaRPr>
          </a:p>
        </p:txBody>
      </p:sp>
      <p:pic>
        <p:nvPicPr>
          <p:cNvPr id="357" name="Google Shape;357;p47"/>
          <p:cNvPicPr preferRelativeResize="0"/>
          <p:nvPr/>
        </p:nvPicPr>
        <p:blipFill rotWithShape="1">
          <a:blip r:embed="rId3">
            <a:alphaModFix amt="14000"/>
          </a:blip>
          <a:srcRect b="0" l="0" r="0" t="0"/>
          <a:stretch/>
        </p:blipFill>
        <p:spPr>
          <a:xfrm>
            <a:off x="7900514" y="76267"/>
            <a:ext cx="1110066" cy="261192"/>
          </a:xfrm>
          <a:prstGeom prst="rect">
            <a:avLst/>
          </a:prstGeom>
          <a:noFill/>
          <a:ln>
            <a:noFill/>
          </a:ln>
        </p:spPr>
      </p:pic>
      <p:sp>
        <p:nvSpPr>
          <p:cNvPr id="358" name="Google Shape;358;p47"/>
          <p:cNvSpPr txBox="1"/>
          <p:nvPr/>
        </p:nvSpPr>
        <p:spPr>
          <a:xfrm>
            <a:off x="266269" y="4761441"/>
            <a:ext cx="2068800" cy="2079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rPr b="1" lang="en" sz="900" u="sng">
                <a:solidFill>
                  <a:schemeClr val="hlink"/>
                </a:solidFill>
                <a:latin typeface="Helvetica Neue"/>
                <a:ea typeface="Helvetica Neue"/>
                <a:cs typeface="Helvetica Neue"/>
                <a:sym typeface="Helvetica Neue"/>
                <a:hlinkClick r:id="rId4"/>
              </a:rPr>
              <a:t>Source</a:t>
            </a:r>
            <a:endParaRPr b="1" sz="500">
              <a:solidFill>
                <a:schemeClr val="dk1"/>
              </a:solidFill>
            </a:endParaRPr>
          </a:p>
        </p:txBody>
      </p:sp>
      <p:sp>
        <p:nvSpPr>
          <p:cNvPr id="359" name="Google Shape;359;p47"/>
          <p:cNvSpPr txBox="1"/>
          <p:nvPr/>
        </p:nvSpPr>
        <p:spPr>
          <a:xfrm>
            <a:off x="444525" y="4023091"/>
            <a:ext cx="1437600" cy="684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000">
                <a:solidFill>
                  <a:srgbClr val="595959"/>
                </a:solidFill>
                <a:latin typeface="Helvetica Neue"/>
                <a:ea typeface="Helvetica Neue"/>
                <a:cs typeface="Helvetica Neue"/>
                <a:sym typeface="Helvetica Neue"/>
              </a:rPr>
              <a:t>Mineral Soils. </a:t>
            </a:r>
            <a:r>
              <a:rPr lang="en" sz="1000">
                <a:solidFill>
                  <a:srgbClr val="595959"/>
                </a:solidFill>
                <a:latin typeface="Helvetica Neue Light"/>
                <a:ea typeface="Helvetica Neue Light"/>
                <a:cs typeface="Helvetica Neue Light"/>
                <a:sym typeface="Helvetica Neue Light"/>
              </a:rPr>
              <a:t>The range of greatest nutrient availability is pH 6–7</a:t>
            </a:r>
            <a:endParaRPr sz="1400">
              <a:solidFill>
                <a:srgbClr val="4A86E8"/>
              </a:solidFill>
              <a:latin typeface="Helvetica Neue Light"/>
              <a:ea typeface="Helvetica Neue Light"/>
              <a:cs typeface="Helvetica Neue Light"/>
              <a:sym typeface="Helvetica Neue Light"/>
            </a:endParaRPr>
          </a:p>
        </p:txBody>
      </p:sp>
      <p:pic>
        <p:nvPicPr>
          <p:cNvPr id="360" name="Google Shape;360;p47"/>
          <p:cNvPicPr preferRelativeResize="0"/>
          <p:nvPr/>
        </p:nvPicPr>
        <p:blipFill rotWithShape="1">
          <a:blip r:embed="rId3">
            <a:alphaModFix amt="74000"/>
          </a:blip>
          <a:srcRect b="0" l="0" r="0" t="0"/>
          <a:stretch/>
        </p:blipFill>
        <p:spPr>
          <a:xfrm>
            <a:off x="7900514" y="76267"/>
            <a:ext cx="1110066" cy="261192"/>
          </a:xfrm>
          <a:prstGeom prst="rect">
            <a:avLst/>
          </a:prstGeom>
          <a:noFill/>
          <a:ln>
            <a:noFill/>
          </a:ln>
        </p:spPr>
      </p:pic>
      <p:pic>
        <p:nvPicPr>
          <p:cNvPr id="361" name="Google Shape;361;p47"/>
          <p:cNvPicPr preferRelativeResize="0"/>
          <p:nvPr/>
        </p:nvPicPr>
        <p:blipFill>
          <a:blip r:embed="rId5">
            <a:alphaModFix/>
          </a:blip>
          <a:stretch>
            <a:fillRect/>
          </a:stretch>
        </p:blipFill>
        <p:spPr>
          <a:xfrm>
            <a:off x="176325" y="517501"/>
            <a:ext cx="2272450" cy="3267300"/>
          </a:xfrm>
          <a:prstGeom prst="rect">
            <a:avLst/>
          </a:prstGeom>
          <a:noFill/>
          <a:ln>
            <a:noFill/>
          </a:ln>
        </p:spPr>
      </p:pic>
      <p:pic>
        <p:nvPicPr>
          <p:cNvPr id="362" name="Google Shape;362;p47"/>
          <p:cNvPicPr preferRelativeResize="0"/>
          <p:nvPr/>
        </p:nvPicPr>
        <p:blipFill>
          <a:blip r:embed="rId6">
            <a:alphaModFix/>
          </a:blip>
          <a:stretch>
            <a:fillRect/>
          </a:stretch>
        </p:blipFill>
        <p:spPr>
          <a:xfrm>
            <a:off x="2534494" y="1659397"/>
            <a:ext cx="4848225" cy="9906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48"/>
          <p:cNvSpPr/>
          <p:nvPr/>
        </p:nvSpPr>
        <p:spPr>
          <a:xfrm>
            <a:off x="0" y="0"/>
            <a:ext cx="9144000" cy="436800"/>
          </a:xfrm>
          <a:prstGeom prst="rect">
            <a:avLst/>
          </a:prstGeom>
          <a:solidFill>
            <a:srgbClr val="4A86E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369" name="Google Shape;369;p48"/>
          <p:cNvCxnSpPr/>
          <p:nvPr/>
        </p:nvCxnSpPr>
        <p:spPr>
          <a:xfrm>
            <a:off x="81109" y="421565"/>
            <a:ext cx="8981700" cy="0"/>
          </a:xfrm>
          <a:prstGeom prst="straightConnector1">
            <a:avLst/>
          </a:prstGeom>
          <a:noFill/>
          <a:ln cap="flat" cmpd="sng" w="28575">
            <a:solidFill>
              <a:schemeClr val="dk1"/>
            </a:solidFill>
            <a:prstDash val="solid"/>
            <a:miter lim="800000"/>
            <a:headEnd len="sm" w="sm" type="none"/>
            <a:tailEnd len="sm" w="sm" type="none"/>
          </a:ln>
        </p:spPr>
      </p:cxnSp>
      <p:sp>
        <p:nvSpPr>
          <p:cNvPr id="370" name="Google Shape;370;p48"/>
          <p:cNvSpPr/>
          <p:nvPr/>
        </p:nvSpPr>
        <p:spPr>
          <a:xfrm>
            <a:off x="3535251" y="946598"/>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71" name="Google Shape;371;p48"/>
          <p:cNvSpPr txBox="1"/>
          <p:nvPr/>
        </p:nvSpPr>
        <p:spPr>
          <a:xfrm>
            <a:off x="67675" y="32225"/>
            <a:ext cx="8736300" cy="684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000">
                <a:solidFill>
                  <a:srgbClr val="FFFFFF"/>
                </a:solidFill>
                <a:latin typeface="Helvetica Neue"/>
                <a:ea typeface="Helvetica Neue"/>
                <a:cs typeface="Helvetica Neue"/>
                <a:sym typeface="Helvetica Neue"/>
              </a:rPr>
              <a:t>Nutrient availability </a:t>
            </a:r>
            <a:r>
              <a:rPr b="1" lang="en" sz="2000">
                <a:solidFill>
                  <a:schemeClr val="lt1"/>
                </a:solidFill>
                <a:latin typeface="Helvetica Neue"/>
                <a:ea typeface="Helvetica Neue"/>
                <a:cs typeface="Helvetica Neue"/>
                <a:sym typeface="Helvetica Neue"/>
              </a:rPr>
              <a:t>→ Basalt → Economic benefits </a:t>
            </a:r>
            <a:endParaRPr b="1" sz="1100">
              <a:solidFill>
                <a:schemeClr val="lt1"/>
              </a:solidFill>
            </a:endParaRPr>
          </a:p>
          <a:p>
            <a:pPr indent="0" lvl="0" marL="0" marR="0" rtl="0" algn="l">
              <a:spcBef>
                <a:spcPts val="0"/>
              </a:spcBef>
              <a:spcAft>
                <a:spcPts val="0"/>
              </a:spcAft>
              <a:buNone/>
            </a:pPr>
            <a:r>
              <a:t/>
            </a:r>
            <a:endParaRPr b="1" sz="2000">
              <a:solidFill>
                <a:srgbClr val="FFFFFF"/>
              </a:solidFill>
              <a:latin typeface="Helvetica Neue"/>
              <a:ea typeface="Helvetica Neue"/>
              <a:cs typeface="Helvetica Neue"/>
              <a:sym typeface="Helvetica Neue"/>
            </a:endParaRPr>
          </a:p>
        </p:txBody>
      </p:sp>
      <p:pic>
        <p:nvPicPr>
          <p:cNvPr id="372" name="Google Shape;372;p48"/>
          <p:cNvPicPr preferRelativeResize="0"/>
          <p:nvPr/>
        </p:nvPicPr>
        <p:blipFill rotWithShape="1">
          <a:blip r:embed="rId3">
            <a:alphaModFix amt="14000"/>
          </a:blip>
          <a:srcRect b="0" l="0" r="0" t="0"/>
          <a:stretch/>
        </p:blipFill>
        <p:spPr>
          <a:xfrm>
            <a:off x="7900514" y="76267"/>
            <a:ext cx="1110066" cy="261192"/>
          </a:xfrm>
          <a:prstGeom prst="rect">
            <a:avLst/>
          </a:prstGeom>
          <a:noFill/>
          <a:ln>
            <a:noFill/>
          </a:ln>
        </p:spPr>
      </p:pic>
      <p:sp>
        <p:nvSpPr>
          <p:cNvPr id="373" name="Google Shape;373;p48"/>
          <p:cNvSpPr txBox="1"/>
          <p:nvPr/>
        </p:nvSpPr>
        <p:spPr>
          <a:xfrm>
            <a:off x="266269" y="4761441"/>
            <a:ext cx="2068800" cy="2079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rPr b="1" lang="en" sz="900" u="sng">
                <a:solidFill>
                  <a:schemeClr val="hlink"/>
                </a:solidFill>
                <a:latin typeface="Helvetica Neue"/>
                <a:ea typeface="Helvetica Neue"/>
                <a:cs typeface="Helvetica Neue"/>
                <a:sym typeface="Helvetica Neue"/>
                <a:hlinkClick r:id="rId4"/>
              </a:rPr>
              <a:t>Source</a:t>
            </a:r>
            <a:endParaRPr b="1" sz="500">
              <a:solidFill>
                <a:schemeClr val="dk1"/>
              </a:solidFill>
            </a:endParaRPr>
          </a:p>
        </p:txBody>
      </p:sp>
      <p:sp>
        <p:nvSpPr>
          <p:cNvPr id="374" name="Google Shape;374;p48"/>
          <p:cNvSpPr txBox="1"/>
          <p:nvPr/>
        </p:nvSpPr>
        <p:spPr>
          <a:xfrm>
            <a:off x="444525" y="4023091"/>
            <a:ext cx="1437600" cy="684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000">
                <a:solidFill>
                  <a:srgbClr val="595959"/>
                </a:solidFill>
                <a:latin typeface="Helvetica Neue"/>
                <a:ea typeface="Helvetica Neue"/>
                <a:cs typeface="Helvetica Neue"/>
                <a:sym typeface="Helvetica Neue"/>
              </a:rPr>
              <a:t>Mineral Soils. </a:t>
            </a:r>
            <a:r>
              <a:rPr lang="en" sz="1000">
                <a:solidFill>
                  <a:srgbClr val="595959"/>
                </a:solidFill>
                <a:latin typeface="Helvetica Neue Light"/>
                <a:ea typeface="Helvetica Neue Light"/>
                <a:cs typeface="Helvetica Neue Light"/>
                <a:sym typeface="Helvetica Neue Light"/>
              </a:rPr>
              <a:t>The range of greatest nutrient availability is pH 6–7</a:t>
            </a:r>
            <a:endParaRPr sz="1400">
              <a:solidFill>
                <a:srgbClr val="4A86E8"/>
              </a:solidFill>
              <a:latin typeface="Helvetica Neue Light"/>
              <a:ea typeface="Helvetica Neue Light"/>
              <a:cs typeface="Helvetica Neue Light"/>
              <a:sym typeface="Helvetica Neue Light"/>
            </a:endParaRPr>
          </a:p>
        </p:txBody>
      </p:sp>
      <p:pic>
        <p:nvPicPr>
          <p:cNvPr id="375" name="Google Shape;375;p48"/>
          <p:cNvPicPr preferRelativeResize="0"/>
          <p:nvPr/>
        </p:nvPicPr>
        <p:blipFill rotWithShape="1">
          <a:blip r:embed="rId3">
            <a:alphaModFix amt="74000"/>
          </a:blip>
          <a:srcRect b="0" l="0" r="0" t="0"/>
          <a:stretch/>
        </p:blipFill>
        <p:spPr>
          <a:xfrm>
            <a:off x="7900514" y="76267"/>
            <a:ext cx="1110066" cy="261192"/>
          </a:xfrm>
          <a:prstGeom prst="rect">
            <a:avLst/>
          </a:prstGeom>
          <a:noFill/>
          <a:ln>
            <a:noFill/>
          </a:ln>
        </p:spPr>
      </p:pic>
      <p:pic>
        <p:nvPicPr>
          <p:cNvPr id="376" name="Google Shape;376;p48"/>
          <p:cNvPicPr preferRelativeResize="0"/>
          <p:nvPr/>
        </p:nvPicPr>
        <p:blipFill>
          <a:blip r:embed="rId5">
            <a:alphaModFix/>
          </a:blip>
          <a:stretch>
            <a:fillRect/>
          </a:stretch>
        </p:blipFill>
        <p:spPr>
          <a:xfrm>
            <a:off x="6620598" y="505700"/>
            <a:ext cx="2224177" cy="3183225"/>
          </a:xfrm>
          <a:prstGeom prst="rect">
            <a:avLst/>
          </a:prstGeom>
          <a:noFill/>
          <a:ln>
            <a:noFill/>
          </a:ln>
        </p:spPr>
      </p:pic>
      <p:sp>
        <p:nvSpPr>
          <p:cNvPr id="377" name="Google Shape;377;p48"/>
          <p:cNvSpPr txBox="1"/>
          <p:nvPr/>
        </p:nvSpPr>
        <p:spPr>
          <a:xfrm>
            <a:off x="7087750" y="3969241"/>
            <a:ext cx="1437600" cy="684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000">
                <a:solidFill>
                  <a:srgbClr val="595959"/>
                </a:solidFill>
                <a:latin typeface="Helvetica Neue"/>
                <a:ea typeface="Helvetica Neue"/>
                <a:cs typeface="Helvetica Neue"/>
                <a:sym typeface="Helvetica Neue"/>
              </a:rPr>
              <a:t>Organic</a:t>
            </a:r>
            <a:r>
              <a:rPr b="1" lang="en" sz="1000">
                <a:solidFill>
                  <a:srgbClr val="595959"/>
                </a:solidFill>
                <a:latin typeface="Helvetica Neue"/>
                <a:ea typeface="Helvetica Neue"/>
                <a:cs typeface="Helvetica Neue"/>
                <a:sym typeface="Helvetica Neue"/>
              </a:rPr>
              <a:t> Soils. </a:t>
            </a:r>
            <a:r>
              <a:rPr lang="en" sz="1000">
                <a:solidFill>
                  <a:srgbClr val="595959"/>
                </a:solidFill>
                <a:latin typeface="Helvetica Neue Light"/>
                <a:ea typeface="Helvetica Neue Light"/>
                <a:cs typeface="Helvetica Neue Light"/>
                <a:sym typeface="Helvetica Neue Light"/>
              </a:rPr>
              <a:t>The range of greatest nutrient availability is pH 5–6</a:t>
            </a:r>
            <a:endParaRPr sz="1400">
              <a:solidFill>
                <a:srgbClr val="4A86E8"/>
              </a:solidFill>
              <a:latin typeface="Helvetica Neue Light"/>
              <a:ea typeface="Helvetica Neue Light"/>
              <a:cs typeface="Helvetica Neue Light"/>
              <a:sym typeface="Helvetica Neue Light"/>
            </a:endParaRPr>
          </a:p>
        </p:txBody>
      </p:sp>
      <p:pic>
        <p:nvPicPr>
          <p:cNvPr id="378" name="Google Shape;378;p48"/>
          <p:cNvPicPr preferRelativeResize="0"/>
          <p:nvPr/>
        </p:nvPicPr>
        <p:blipFill>
          <a:blip r:embed="rId6">
            <a:alphaModFix/>
          </a:blip>
          <a:stretch>
            <a:fillRect/>
          </a:stretch>
        </p:blipFill>
        <p:spPr>
          <a:xfrm>
            <a:off x="176325" y="517501"/>
            <a:ext cx="2272450" cy="32673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31"/>
          <p:cNvSpPr txBox="1"/>
          <p:nvPr/>
        </p:nvSpPr>
        <p:spPr>
          <a:xfrm>
            <a:off x="3768425" y="941025"/>
            <a:ext cx="4927500" cy="26553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a:solidFill>
                  <a:schemeClr val="dk1"/>
                </a:solidFill>
                <a:latin typeface="Helvetica Neue"/>
                <a:ea typeface="Helvetica Neue"/>
                <a:cs typeface="Helvetica Neue"/>
                <a:sym typeface="Helvetica Neue"/>
              </a:rPr>
              <a:t>Science overview</a:t>
            </a:r>
            <a:endParaRPr b="1">
              <a:solidFill>
                <a:schemeClr val="dk1"/>
              </a:solidFill>
              <a:latin typeface="Helvetica Neue"/>
              <a:ea typeface="Helvetica Neue"/>
              <a:cs typeface="Helvetica Neue"/>
              <a:sym typeface="Helvetica Neue"/>
            </a:endParaRPr>
          </a:p>
          <a:p>
            <a:pPr indent="0" lvl="0" marL="0" marR="0" rtl="0" algn="l">
              <a:spcBef>
                <a:spcPts val="0"/>
              </a:spcBef>
              <a:spcAft>
                <a:spcPts val="0"/>
              </a:spcAft>
              <a:buNone/>
            </a:pPr>
            <a:r>
              <a:t/>
            </a:r>
            <a:endParaRPr>
              <a:solidFill>
                <a:schemeClr val="dk1"/>
              </a:solidFill>
              <a:latin typeface="Helvetica Neue Light"/>
              <a:ea typeface="Helvetica Neue Light"/>
              <a:cs typeface="Helvetica Neue Light"/>
              <a:sym typeface="Helvetica Neue Light"/>
            </a:endParaRPr>
          </a:p>
          <a:p>
            <a:pPr indent="0" lvl="0" marL="0" marR="0" rtl="0" algn="l">
              <a:spcBef>
                <a:spcPts val="0"/>
              </a:spcBef>
              <a:spcAft>
                <a:spcPts val="0"/>
              </a:spcAft>
              <a:buNone/>
            </a:pPr>
            <a:r>
              <a:rPr lang="en">
                <a:solidFill>
                  <a:schemeClr val="dk1"/>
                </a:solidFill>
                <a:latin typeface="Helvetica Neue Light"/>
                <a:ea typeface="Helvetica Neue Light"/>
                <a:cs typeface="Helvetica Neue Light"/>
                <a:sym typeface="Helvetica Neue Light"/>
              </a:rPr>
              <a:t>I</a:t>
            </a:r>
            <a:r>
              <a:rPr lang="en">
                <a:solidFill>
                  <a:schemeClr val="dk1"/>
                </a:solidFill>
                <a:latin typeface="Helvetica Neue Light"/>
                <a:ea typeface="Helvetica Neue Light"/>
                <a:cs typeface="Helvetica Neue Light"/>
                <a:sym typeface="Helvetica Neue Light"/>
              </a:rPr>
              <a:t>ntroduction to Enhanced Silicate Rock Weathering </a:t>
            </a:r>
            <a:endParaRPr>
              <a:solidFill>
                <a:schemeClr val="dk1"/>
              </a:solidFill>
              <a:latin typeface="Helvetica Neue Light"/>
              <a:ea typeface="Helvetica Neue Light"/>
              <a:cs typeface="Helvetica Neue Light"/>
              <a:sym typeface="Helvetica Neue Light"/>
            </a:endParaRPr>
          </a:p>
          <a:p>
            <a:pPr indent="0" lvl="0" marL="0" marR="0" rtl="0" algn="l">
              <a:spcBef>
                <a:spcPts val="0"/>
              </a:spcBef>
              <a:spcAft>
                <a:spcPts val="0"/>
              </a:spcAft>
              <a:buNone/>
            </a:pPr>
            <a:r>
              <a:t/>
            </a:r>
            <a:endParaRPr>
              <a:solidFill>
                <a:schemeClr val="dk1"/>
              </a:solidFill>
              <a:latin typeface="Helvetica Neue Light"/>
              <a:ea typeface="Helvetica Neue Light"/>
              <a:cs typeface="Helvetica Neue Light"/>
              <a:sym typeface="Helvetica Neue Light"/>
            </a:endParaRPr>
          </a:p>
          <a:p>
            <a:pPr indent="0" lvl="0" marL="0" rtl="0" algn="l">
              <a:spcBef>
                <a:spcPts val="0"/>
              </a:spcBef>
              <a:spcAft>
                <a:spcPts val="0"/>
              </a:spcAft>
              <a:buNone/>
            </a:pPr>
            <a:r>
              <a:rPr lang="en">
                <a:solidFill>
                  <a:schemeClr val="dk1"/>
                </a:solidFill>
                <a:latin typeface="Helvetica Neue Light"/>
                <a:ea typeface="Helvetica Neue Light"/>
                <a:cs typeface="Helvetica Neue Light"/>
                <a:sym typeface="Helvetica Neue Light"/>
              </a:rPr>
              <a:t>Basalt Carbon Removal: barriers &amp; pathways to scale </a:t>
            </a:r>
            <a:endParaRPr>
              <a:solidFill>
                <a:schemeClr val="dk1"/>
              </a:solidFill>
              <a:latin typeface="Helvetica Neue Light"/>
              <a:ea typeface="Helvetica Neue Light"/>
              <a:cs typeface="Helvetica Neue Light"/>
              <a:sym typeface="Helvetica Neue Light"/>
            </a:endParaRPr>
          </a:p>
          <a:p>
            <a:pPr indent="457200" lvl="0" marL="0" rtl="0" algn="l">
              <a:spcBef>
                <a:spcPts val="0"/>
              </a:spcBef>
              <a:spcAft>
                <a:spcPts val="0"/>
              </a:spcAft>
              <a:buNone/>
            </a:pPr>
            <a:r>
              <a:rPr lang="en">
                <a:solidFill>
                  <a:schemeClr val="dk1"/>
                </a:solidFill>
                <a:latin typeface="Helvetica Neue Light"/>
                <a:ea typeface="Helvetica Neue Light"/>
                <a:cs typeface="Helvetica Neue Light"/>
                <a:sym typeface="Helvetica Neue Light"/>
              </a:rPr>
              <a:t>Modeling for pH, carbon removal </a:t>
            </a:r>
            <a:endParaRPr>
              <a:solidFill>
                <a:schemeClr val="dk1"/>
              </a:solidFill>
              <a:latin typeface="Helvetica Neue Light"/>
              <a:ea typeface="Helvetica Neue Light"/>
              <a:cs typeface="Helvetica Neue Light"/>
              <a:sym typeface="Helvetica Neue Light"/>
            </a:endParaRPr>
          </a:p>
          <a:p>
            <a:pPr indent="457200" lvl="0" marL="0" rtl="0" algn="l">
              <a:spcBef>
                <a:spcPts val="0"/>
              </a:spcBef>
              <a:spcAft>
                <a:spcPts val="0"/>
              </a:spcAft>
              <a:buNone/>
            </a:pPr>
            <a:r>
              <a:rPr lang="en">
                <a:solidFill>
                  <a:schemeClr val="dk1"/>
                </a:solidFill>
                <a:latin typeface="Helvetica Neue Light"/>
                <a:ea typeface="Helvetica Neue Light"/>
                <a:cs typeface="Helvetica Neue Light"/>
                <a:sym typeface="Helvetica Neue Light"/>
              </a:rPr>
              <a:t>Empirical measurement using ICP-MS </a:t>
            </a:r>
            <a:endParaRPr>
              <a:solidFill>
                <a:schemeClr val="dk1"/>
              </a:solidFill>
              <a:latin typeface="Helvetica Neue Light"/>
              <a:ea typeface="Helvetica Neue Light"/>
              <a:cs typeface="Helvetica Neue Light"/>
              <a:sym typeface="Helvetica Neue Light"/>
            </a:endParaRPr>
          </a:p>
          <a:p>
            <a:pPr indent="457200" lvl="0" marL="0" rtl="0" algn="l">
              <a:spcBef>
                <a:spcPts val="0"/>
              </a:spcBef>
              <a:spcAft>
                <a:spcPts val="0"/>
              </a:spcAft>
              <a:buNone/>
            </a:pPr>
            <a:r>
              <a:t/>
            </a:r>
            <a:endParaRPr>
              <a:solidFill>
                <a:schemeClr val="dk1"/>
              </a:solidFill>
              <a:latin typeface="Helvetica Neue Light"/>
              <a:ea typeface="Helvetica Neue Light"/>
              <a:cs typeface="Helvetica Neue Light"/>
              <a:sym typeface="Helvetica Neue Light"/>
            </a:endParaRPr>
          </a:p>
          <a:p>
            <a:pPr indent="0" lvl="0" marL="0" rtl="0" algn="l">
              <a:spcBef>
                <a:spcPts val="0"/>
              </a:spcBef>
              <a:spcAft>
                <a:spcPts val="0"/>
              </a:spcAft>
              <a:buNone/>
            </a:pPr>
            <a:r>
              <a:rPr lang="en">
                <a:solidFill>
                  <a:schemeClr val="dk1"/>
                </a:solidFill>
                <a:latin typeface="Helvetica Neue Light"/>
                <a:ea typeface="Helvetica Neue Light"/>
                <a:cs typeface="Helvetica Neue Light"/>
                <a:sym typeface="Helvetica Neue Light"/>
              </a:rPr>
              <a:t>Ongoing research </a:t>
            </a:r>
            <a:endParaRPr>
              <a:solidFill>
                <a:schemeClr val="dk1"/>
              </a:solidFill>
              <a:latin typeface="Helvetica Neue Light"/>
              <a:ea typeface="Helvetica Neue Light"/>
              <a:cs typeface="Helvetica Neue Light"/>
              <a:sym typeface="Helvetica Neue Light"/>
            </a:endParaRPr>
          </a:p>
          <a:p>
            <a:pPr indent="457200" lvl="0" marL="0" rtl="0" algn="l">
              <a:spcBef>
                <a:spcPts val="0"/>
              </a:spcBef>
              <a:spcAft>
                <a:spcPts val="0"/>
              </a:spcAft>
              <a:buNone/>
            </a:pPr>
            <a:r>
              <a:rPr lang="en">
                <a:solidFill>
                  <a:schemeClr val="dk1"/>
                </a:solidFill>
                <a:latin typeface="Helvetica Neue Light"/>
                <a:ea typeface="Helvetica Neue Light"/>
                <a:cs typeface="Helvetica Neue Light"/>
                <a:sym typeface="Helvetica Neue Light"/>
              </a:rPr>
              <a:t>pH replacement for aglime  </a:t>
            </a:r>
            <a:endParaRPr>
              <a:solidFill>
                <a:schemeClr val="dk1"/>
              </a:solidFill>
              <a:latin typeface="Helvetica Neue Light"/>
              <a:ea typeface="Helvetica Neue Light"/>
              <a:cs typeface="Helvetica Neue Light"/>
              <a:sym typeface="Helvetica Neue Light"/>
            </a:endParaRPr>
          </a:p>
          <a:p>
            <a:pPr indent="457200" lvl="0" marL="0" rtl="0" algn="l">
              <a:spcBef>
                <a:spcPts val="0"/>
              </a:spcBef>
              <a:spcAft>
                <a:spcPts val="0"/>
              </a:spcAft>
              <a:buNone/>
            </a:pPr>
            <a:r>
              <a:rPr lang="en">
                <a:solidFill>
                  <a:schemeClr val="dk1"/>
                </a:solidFill>
                <a:latin typeface="Helvetica Neue Light"/>
                <a:ea typeface="Helvetica Neue Light"/>
                <a:cs typeface="Helvetica Neue Light"/>
                <a:sym typeface="Helvetica Neue Light"/>
              </a:rPr>
              <a:t>Yields: nutrient management, pest management </a:t>
            </a:r>
            <a:endParaRPr>
              <a:solidFill>
                <a:schemeClr val="dk1"/>
              </a:solidFill>
              <a:latin typeface="Helvetica Neue Light"/>
              <a:ea typeface="Helvetica Neue Light"/>
              <a:cs typeface="Helvetica Neue Light"/>
              <a:sym typeface="Helvetica Neue Light"/>
            </a:endParaRPr>
          </a:p>
          <a:p>
            <a:pPr indent="457200" lvl="0" marL="0" rtl="0" algn="l">
              <a:spcBef>
                <a:spcPts val="0"/>
              </a:spcBef>
              <a:spcAft>
                <a:spcPts val="0"/>
              </a:spcAft>
              <a:buClr>
                <a:schemeClr val="dk1"/>
              </a:buClr>
              <a:buFont typeface="Arial"/>
              <a:buNone/>
            </a:pPr>
            <a:r>
              <a:rPr lang="en">
                <a:solidFill>
                  <a:schemeClr val="dk1"/>
                </a:solidFill>
                <a:latin typeface="Helvetica Neue Light"/>
                <a:ea typeface="Helvetica Neue Light"/>
                <a:cs typeface="Helvetica Neue Light"/>
                <a:sym typeface="Helvetica Neue Light"/>
              </a:rPr>
              <a:t>Simulation validation </a:t>
            </a:r>
            <a:endParaRPr>
              <a:solidFill>
                <a:schemeClr val="dk1"/>
              </a:solidFill>
              <a:latin typeface="Helvetica Neue Light"/>
              <a:ea typeface="Helvetica Neue Light"/>
              <a:cs typeface="Helvetica Neue Light"/>
              <a:sym typeface="Helvetica Neue Light"/>
            </a:endParaRPr>
          </a:p>
        </p:txBody>
      </p:sp>
      <p:pic>
        <p:nvPicPr>
          <p:cNvPr id="131" name="Google Shape;131;p31"/>
          <p:cNvPicPr preferRelativeResize="0"/>
          <p:nvPr/>
        </p:nvPicPr>
        <p:blipFill rotWithShape="1">
          <a:blip r:embed="rId3">
            <a:alphaModFix/>
          </a:blip>
          <a:srcRect b="0" l="0" r="0" t="0"/>
          <a:stretch/>
        </p:blipFill>
        <p:spPr>
          <a:xfrm>
            <a:off x="7150437" y="436997"/>
            <a:ext cx="1457325" cy="342900"/>
          </a:xfrm>
          <a:prstGeom prst="rect">
            <a:avLst/>
          </a:prstGeom>
          <a:noFill/>
          <a:ln>
            <a:noFill/>
          </a:ln>
        </p:spPr>
      </p:pic>
      <p:pic>
        <p:nvPicPr>
          <p:cNvPr descr="A picture containing plant, outdoor, palm, flower&#10;&#10;Description automatically generated" id="132" name="Google Shape;132;p31"/>
          <p:cNvPicPr preferRelativeResize="0"/>
          <p:nvPr/>
        </p:nvPicPr>
        <p:blipFill rotWithShape="1">
          <a:blip r:embed="rId4">
            <a:alphaModFix/>
          </a:blip>
          <a:srcRect b="0" l="0" r="0" t="0"/>
          <a:stretch/>
        </p:blipFill>
        <p:spPr>
          <a:xfrm>
            <a:off x="669131" y="1024103"/>
            <a:ext cx="2505077" cy="334010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49"/>
          <p:cNvSpPr/>
          <p:nvPr/>
        </p:nvSpPr>
        <p:spPr>
          <a:xfrm>
            <a:off x="0" y="0"/>
            <a:ext cx="9144000" cy="436800"/>
          </a:xfrm>
          <a:prstGeom prst="rect">
            <a:avLst/>
          </a:prstGeom>
          <a:solidFill>
            <a:srgbClr val="4A86E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385" name="Google Shape;385;p49"/>
          <p:cNvCxnSpPr/>
          <p:nvPr/>
        </p:nvCxnSpPr>
        <p:spPr>
          <a:xfrm>
            <a:off x="81109" y="421565"/>
            <a:ext cx="8981700" cy="0"/>
          </a:xfrm>
          <a:prstGeom prst="straightConnector1">
            <a:avLst/>
          </a:prstGeom>
          <a:noFill/>
          <a:ln cap="flat" cmpd="sng" w="28575">
            <a:solidFill>
              <a:schemeClr val="dk1"/>
            </a:solidFill>
            <a:prstDash val="solid"/>
            <a:miter lim="800000"/>
            <a:headEnd len="sm" w="sm" type="none"/>
            <a:tailEnd len="sm" w="sm" type="none"/>
          </a:ln>
        </p:spPr>
      </p:cxnSp>
      <p:sp>
        <p:nvSpPr>
          <p:cNvPr id="386" name="Google Shape;386;p49"/>
          <p:cNvSpPr/>
          <p:nvPr/>
        </p:nvSpPr>
        <p:spPr>
          <a:xfrm>
            <a:off x="3535251" y="946598"/>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87" name="Google Shape;387;p49"/>
          <p:cNvSpPr txBox="1"/>
          <p:nvPr/>
        </p:nvSpPr>
        <p:spPr>
          <a:xfrm>
            <a:off x="67675" y="32225"/>
            <a:ext cx="8736300" cy="684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000">
                <a:solidFill>
                  <a:srgbClr val="FFFFFF"/>
                </a:solidFill>
                <a:latin typeface="Helvetica Neue"/>
                <a:ea typeface="Helvetica Neue"/>
                <a:cs typeface="Helvetica Neue"/>
                <a:sym typeface="Helvetica Neue"/>
              </a:rPr>
              <a:t>Nutrient availability </a:t>
            </a:r>
            <a:r>
              <a:rPr b="1" lang="en" sz="2000">
                <a:solidFill>
                  <a:schemeClr val="lt1"/>
                </a:solidFill>
                <a:latin typeface="Helvetica Neue"/>
                <a:ea typeface="Helvetica Neue"/>
                <a:cs typeface="Helvetica Neue"/>
                <a:sym typeface="Helvetica Neue"/>
              </a:rPr>
              <a:t>→ Basalt → Economic benefits </a:t>
            </a:r>
            <a:endParaRPr b="1" sz="1100">
              <a:solidFill>
                <a:schemeClr val="lt1"/>
              </a:solidFill>
            </a:endParaRPr>
          </a:p>
          <a:p>
            <a:pPr indent="0" lvl="0" marL="0" marR="0" rtl="0" algn="l">
              <a:spcBef>
                <a:spcPts val="0"/>
              </a:spcBef>
              <a:spcAft>
                <a:spcPts val="0"/>
              </a:spcAft>
              <a:buNone/>
            </a:pPr>
            <a:r>
              <a:t/>
            </a:r>
            <a:endParaRPr b="1" sz="2000">
              <a:solidFill>
                <a:srgbClr val="FFFFFF"/>
              </a:solidFill>
              <a:latin typeface="Helvetica Neue"/>
              <a:ea typeface="Helvetica Neue"/>
              <a:cs typeface="Helvetica Neue"/>
              <a:sym typeface="Helvetica Neue"/>
            </a:endParaRPr>
          </a:p>
        </p:txBody>
      </p:sp>
      <p:pic>
        <p:nvPicPr>
          <p:cNvPr id="388" name="Google Shape;388;p49"/>
          <p:cNvPicPr preferRelativeResize="0"/>
          <p:nvPr/>
        </p:nvPicPr>
        <p:blipFill rotWithShape="1">
          <a:blip r:embed="rId3">
            <a:alphaModFix amt="14000"/>
          </a:blip>
          <a:srcRect b="0" l="0" r="0" t="0"/>
          <a:stretch/>
        </p:blipFill>
        <p:spPr>
          <a:xfrm>
            <a:off x="7900514" y="76267"/>
            <a:ext cx="1110066" cy="261192"/>
          </a:xfrm>
          <a:prstGeom prst="rect">
            <a:avLst/>
          </a:prstGeom>
          <a:noFill/>
          <a:ln>
            <a:noFill/>
          </a:ln>
        </p:spPr>
      </p:pic>
      <p:sp>
        <p:nvSpPr>
          <p:cNvPr id="389" name="Google Shape;389;p49"/>
          <p:cNvSpPr txBox="1"/>
          <p:nvPr/>
        </p:nvSpPr>
        <p:spPr>
          <a:xfrm>
            <a:off x="266269" y="4761441"/>
            <a:ext cx="2068800" cy="2079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rPr b="1" lang="en" sz="900" u="sng">
                <a:solidFill>
                  <a:schemeClr val="hlink"/>
                </a:solidFill>
                <a:latin typeface="Helvetica Neue"/>
                <a:ea typeface="Helvetica Neue"/>
                <a:cs typeface="Helvetica Neue"/>
                <a:sym typeface="Helvetica Neue"/>
                <a:hlinkClick r:id="rId4"/>
              </a:rPr>
              <a:t>Source</a:t>
            </a:r>
            <a:endParaRPr b="1" sz="500">
              <a:solidFill>
                <a:schemeClr val="dk1"/>
              </a:solidFill>
            </a:endParaRPr>
          </a:p>
        </p:txBody>
      </p:sp>
      <p:sp>
        <p:nvSpPr>
          <p:cNvPr id="390" name="Google Shape;390;p49"/>
          <p:cNvSpPr txBox="1"/>
          <p:nvPr/>
        </p:nvSpPr>
        <p:spPr>
          <a:xfrm>
            <a:off x="444525" y="4023091"/>
            <a:ext cx="1437600" cy="684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000">
                <a:solidFill>
                  <a:srgbClr val="595959"/>
                </a:solidFill>
                <a:latin typeface="Helvetica Neue"/>
                <a:ea typeface="Helvetica Neue"/>
                <a:cs typeface="Helvetica Neue"/>
                <a:sym typeface="Helvetica Neue"/>
              </a:rPr>
              <a:t>Mineral Soils. </a:t>
            </a:r>
            <a:r>
              <a:rPr lang="en" sz="1000">
                <a:solidFill>
                  <a:srgbClr val="595959"/>
                </a:solidFill>
                <a:latin typeface="Helvetica Neue Light"/>
                <a:ea typeface="Helvetica Neue Light"/>
                <a:cs typeface="Helvetica Neue Light"/>
                <a:sym typeface="Helvetica Neue Light"/>
              </a:rPr>
              <a:t>The range of greatest nutrient availability is pH 6–7</a:t>
            </a:r>
            <a:endParaRPr sz="1400">
              <a:solidFill>
                <a:srgbClr val="4A86E8"/>
              </a:solidFill>
              <a:latin typeface="Helvetica Neue Light"/>
              <a:ea typeface="Helvetica Neue Light"/>
              <a:cs typeface="Helvetica Neue Light"/>
              <a:sym typeface="Helvetica Neue Light"/>
            </a:endParaRPr>
          </a:p>
        </p:txBody>
      </p:sp>
      <p:pic>
        <p:nvPicPr>
          <p:cNvPr id="391" name="Google Shape;391;p49"/>
          <p:cNvPicPr preferRelativeResize="0"/>
          <p:nvPr/>
        </p:nvPicPr>
        <p:blipFill rotWithShape="1">
          <a:blip r:embed="rId3">
            <a:alphaModFix amt="74000"/>
          </a:blip>
          <a:srcRect b="0" l="0" r="0" t="0"/>
          <a:stretch/>
        </p:blipFill>
        <p:spPr>
          <a:xfrm>
            <a:off x="7900514" y="76267"/>
            <a:ext cx="1110066" cy="261192"/>
          </a:xfrm>
          <a:prstGeom prst="rect">
            <a:avLst/>
          </a:prstGeom>
          <a:noFill/>
          <a:ln>
            <a:noFill/>
          </a:ln>
        </p:spPr>
      </p:pic>
      <p:pic>
        <p:nvPicPr>
          <p:cNvPr id="392" name="Google Shape;392;p49"/>
          <p:cNvPicPr preferRelativeResize="0"/>
          <p:nvPr/>
        </p:nvPicPr>
        <p:blipFill>
          <a:blip r:embed="rId5">
            <a:alphaModFix/>
          </a:blip>
          <a:stretch>
            <a:fillRect/>
          </a:stretch>
        </p:blipFill>
        <p:spPr>
          <a:xfrm>
            <a:off x="2916769" y="717122"/>
            <a:ext cx="3420908" cy="4121576"/>
          </a:xfrm>
          <a:prstGeom prst="rect">
            <a:avLst/>
          </a:prstGeom>
          <a:noFill/>
          <a:ln>
            <a:noFill/>
          </a:ln>
        </p:spPr>
      </p:pic>
      <p:pic>
        <p:nvPicPr>
          <p:cNvPr id="393" name="Google Shape;393;p49"/>
          <p:cNvPicPr preferRelativeResize="0"/>
          <p:nvPr/>
        </p:nvPicPr>
        <p:blipFill>
          <a:blip r:embed="rId6">
            <a:alphaModFix/>
          </a:blip>
          <a:stretch>
            <a:fillRect/>
          </a:stretch>
        </p:blipFill>
        <p:spPr>
          <a:xfrm>
            <a:off x="6620598" y="505700"/>
            <a:ext cx="2224177" cy="3183225"/>
          </a:xfrm>
          <a:prstGeom prst="rect">
            <a:avLst/>
          </a:prstGeom>
          <a:noFill/>
          <a:ln>
            <a:noFill/>
          </a:ln>
        </p:spPr>
      </p:pic>
      <p:sp>
        <p:nvSpPr>
          <p:cNvPr id="394" name="Google Shape;394;p49"/>
          <p:cNvSpPr txBox="1"/>
          <p:nvPr/>
        </p:nvSpPr>
        <p:spPr>
          <a:xfrm>
            <a:off x="7087750" y="3969241"/>
            <a:ext cx="1437600" cy="684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000">
                <a:solidFill>
                  <a:srgbClr val="595959"/>
                </a:solidFill>
                <a:latin typeface="Helvetica Neue"/>
                <a:ea typeface="Helvetica Neue"/>
                <a:cs typeface="Helvetica Neue"/>
                <a:sym typeface="Helvetica Neue"/>
              </a:rPr>
              <a:t>Organic Soils. </a:t>
            </a:r>
            <a:r>
              <a:rPr lang="en" sz="1000">
                <a:solidFill>
                  <a:srgbClr val="595959"/>
                </a:solidFill>
                <a:latin typeface="Helvetica Neue Light"/>
                <a:ea typeface="Helvetica Neue Light"/>
                <a:cs typeface="Helvetica Neue Light"/>
                <a:sym typeface="Helvetica Neue Light"/>
              </a:rPr>
              <a:t>The range of greatest nutrient availability is pH 5–6</a:t>
            </a:r>
            <a:endParaRPr sz="1400">
              <a:solidFill>
                <a:srgbClr val="4A86E8"/>
              </a:solidFill>
              <a:latin typeface="Helvetica Neue Light"/>
              <a:ea typeface="Helvetica Neue Light"/>
              <a:cs typeface="Helvetica Neue Light"/>
              <a:sym typeface="Helvetica Neue Light"/>
            </a:endParaRPr>
          </a:p>
        </p:txBody>
      </p:sp>
      <p:pic>
        <p:nvPicPr>
          <p:cNvPr id="395" name="Google Shape;395;p49"/>
          <p:cNvPicPr preferRelativeResize="0"/>
          <p:nvPr/>
        </p:nvPicPr>
        <p:blipFill>
          <a:blip r:embed="rId7">
            <a:alphaModFix/>
          </a:blip>
          <a:stretch>
            <a:fillRect/>
          </a:stretch>
        </p:blipFill>
        <p:spPr>
          <a:xfrm>
            <a:off x="176325" y="517501"/>
            <a:ext cx="2272450" cy="32673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399" name="Shape 399"/>
        <p:cNvGrpSpPr/>
        <p:nvPr/>
      </p:nvGrpSpPr>
      <p:grpSpPr>
        <a:xfrm>
          <a:off x="0" y="0"/>
          <a:ext cx="0" cy="0"/>
          <a:chOff x="0" y="0"/>
          <a:chExt cx="0" cy="0"/>
        </a:xfrm>
      </p:grpSpPr>
      <p:sp>
        <p:nvSpPr>
          <p:cNvPr id="400" name="Google Shape;400;p50"/>
          <p:cNvSpPr txBox="1"/>
          <p:nvPr/>
        </p:nvSpPr>
        <p:spPr>
          <a:xfrm>
            <a:off x="1339476" y="2309125"/>
            <a:ext cx="41271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latin typeface="Helvetica Neue Light"/>
                <a:ea typeface="Helvetica Neue Light"/>
                <a:cs typeface="Helvetica Neue Light"/>
                <a:sym typeface="Helvetica Neue Light"/>
              </a:rPr>
              <a:t>Yield and crop health impacts </a:t>
            </a:r>
            <a:endParaRPr sz="4500">
              <a:solidFill>
                <a:schemeClr val="lt1"/>
              </a:solidFill>
              <a:latin typeface="Helvetica Neue Light"/>
              <a:ea typeface="Helvetica Neue Light"/>
              <a:cs typeface="Helvetica Neue Light"/>
              <a:sym typeface="Helvetica Neue 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51"/>
          <p:cNvSpPr/>
          <p:nvPr/>
        </p:nvSpPr>
        <p:spPr>
          <a:xfrm>
            <a:off x="0" y="0"/>
            <a:ext cx="9144000" cy="436800"/>
          </a:xfrm>
          <a:prstGeom prst="rect">
            <a:avLst/>
          </a:prstGeom>
          <a:solidFill>
            <a:srgbClr val="4A86E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407" name="Google Shape;407;p51"/>
          <p:cNvCxnSpPr/>
          <p:nvPr/>
        </p:nvCxnSpPr>
        <p:spPr>
          <a:xfrm>
            <a:off x="81109" y="421565"/>
            <a:ext cx="8981700" cy="0"/>
          </a:xfrm>
          <a:prstGeom prst="straightConnector1">
            <a:avLst/>
          </a:prstGeom>
          <a:noFill/>
          <a:ln cap="flat" cmpd="sng" w="28575">
            <a:solidFill>
              <a:schemeClr val="dk1"/>
            </a:solidFill>
            <a:prstDash val="solid"/>
            <a:miter lim="800000"/>
            <a:headEnd len="sm" w="sm" type="none"/>
            <a:tailEnd len="sm" w="sm" type="none"/>
          </a:ln>
        </p:spPr>
      </p:cxnSp>
      <p:sp>
        <p:nvSpPr>
          <p:cNvPr id="408" name="Google Shape;408;p51"/>
          <p:cNvSpPr/>
          <p:nvPr/>
        </p:nvSpPr>
        <p:spPr>
          <a:xfrm>
            <a:off x="3535251" y="946598"/>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09" name="Google Shape;409;p51"/>
          <p:cNvSpPr txBox="1"/>
          <p:nvPr/>
        </p:nvSpPr>
        <p:spPr>
          <a:xfrm>
            <a:off x="67675" y="32225"/>
            <a:ext cx="7985400" cy="377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000">
                <a:solidFill>
                  <a:srgbClr val="FFFFFF"/>
                </a:solidFill>
                <a:latin typeface="Helvetica Neue"/>
                <a:ea typeface="Helvetica Neue"/>
                <a:cs typeface="Helvetica Neue"/>
                <a:sym typeface="Helvetica Neue"/>
              </a:rPr>
              <a:t>Increased Yields </a:t>
            </a:r>
            <a:endParaRPr b="1" sz="2000">
              <a:solidFill>
                <a:srgbClr val="FFFFFF"/>
              </a:solidFill>
              <a:latin typeface="Helvetica Neue"/>
              <a:ea typeface="Helvetica Neue"/>
              <a:cs typeface="Helvetica Neue"/>
              <a:sym typeface="Helvetica Neue"/>
            </a:endParaRPr>
          </a:p>
        </p:txBody>
      </p:sp>
      <p:pic>
        <p:nvPicPr>
          <p:cNvPr id="410" name="Google Shape;410;p51"/>
          <p:cNvPicPr preferRelativeResize="0"/>
          <p:nvPr/>
        </p:nvPicPr>
        <p:blipFill rotWithShape="1">
          <a:blip r:embed="rId3">
            <a:alphaModFix amt="14000"/>
          </a:blip>
          <a:srcRect b="0" l="0" r="0" t="0"/>
          <a:stretch/>
        </p:blipFill>
        <p:spPr>
          <a:xfrm>
            <a:off x="7900514" y="76267"/>
            <a:ext cx="1110066" cy="261192"/>
          </a:xfrm>
          <a:prstGeom prst="rect">
            <a:avLst/>
          </a:prstGeom>
          <a:noFill/>
          <a:ln>
            <a:noFill/>
          </a:ln>
        </p:spPr>
      </p:pic>
      <p:sp>
        <p:nvSpPr>
          <p:cNvPr id="411" name="Google Shape;411;p51"/>
          <p:cNvSpPr txBox="1"/>
          <p:nvPr/>
        </p:nvSpPr>
        <p:spPr>
          <a:xfrm>
            <a:off x="266269" y="4872941"/>
            <a:ext cx="2068800" cy="2079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rPr b="1" lang="en" sz="900">
                <a:solidFill>
                  <a:schemeClr val="dk1"/>
                </a:solidFill>
                <a:latin typeface="Helvetica Neue"/>
                <a:ea typeface="Helvetica Neue"/>
                <a:cs typeface="Helvetica Neue"/>
                <a:sym typeface="Helvetica Neue"/>
              </a:rPr>
              <a:t>Source:  Beerling et al</a:t>
            </a:r>
            <a:r>
              <a:rPr lang="en" sz="900">
                <a:solidFill>
                  <a:schemeClr val="dk1"/>
                </a:solidFill>
                <a:latin typeface="Helvetica Neue"/>
                <a:ea typeface="Helvetica Neue"/>
                <a:cs typeface="Helvetica Neue"/>
                <a:sym typeface="Helvetica Neue"/>
              </a:rPr>
              <a:t> (unpublished)</a:t>
            </a:r>
            <a:endParaRPr sz="500">
              <a:solidFill>
                <a:schemeClr val="dk1"/>
              </a:solidFill>
            </a:endParaRPr>
          </a:p>
        </p:txBody>
      </p:sp>
      <p:pic>
        <p:nvPicPr>
          <p:cNvPr id="412" name="Google Shape;412;p51"/>
          <p:cNvPicPr preferRelativeResize="0"/>
          <p:nvPr/>
        </p:nvPicPr>
        <p:blipFill rotWithShape="1">
          <a:blip r:embed="rId3">
            <a:alphaModFix amt="74000"/>
          </a:blip>
          <a:srcRect b="0" l="0" r="0" t="0"/>
          <a:stretch/>
        </p:blipFill>
        <p:spPr>
          <a:xfrm>
            <a:off x="7900514" y="76267"/>
            <a:ext cx="1110066" cy="261192"/>
          </a:xfrm>
          <a:prstGeom prst="rect">
            <a:avLst/>
          </a:prstGeom>
          <a:noFill/>
          <a:ln>
            <a:noFill/>
          </a:ln>
        </p:spPr>
      </p:pic>
      <p:pic>
        <p:nvPicPr>
          <p:cNvPr id="413" name="Google Shape;413;p51"/>
          <p:cNvPicPr preferRelativeResize="0"/>
          <p:nvPr/>
        </p:nvPicPr>
        <p:blipFill rotWithShape="1">
          <a:blip r:embed="rId4">
            <a:alphaModFix/>
          </a:blip>
          <a:srcRect b="0" l="1477" r="0" t="0"/>
          <a:stretch/>
        </p:blipFill>
        <p:spPr>
          <a:xfrm>
            <a:off x="81100" y="537400"/>
            <a:ext cx="4099243" cy="425067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52"/>
          <p:cNvSpPr/>
          <p:nvPr/>
        </p:nvSpPr>
        <p:spPr>
          <a:xfrm>
            <a:off x="0" y="0"/>
            <a:ext cx="9144000" cy="436800"/>
          </a:xfrm>
          <a:prstGeom prst="rect">
            <a:avLst/>
          </a:prstGeom>
          <a:solidFill>
            <a:srgbClr val="4A86E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420" name="Google Shape;420;p52"/>
          <p:cNvCxnSpPr/>
          <p:nvPr/>
        </p:nvCxnSpPr>
        <p:spPr>
          <a:xfrm>
            <a:off x="81109" y="421565"/>
            <a:ext cx="8981700" cy="0"/>
          </a:xfrm>
          <a:prstGeom prst="straightConnector1">
            <a:avLst/>
          </a:prstGeom>
          <a:noFill/>
          <a:ln cap="flat" cmpd="sng" w="28575">
            <a:solidFill>
              <a:schemeClr val="dk1"/>
            </a:solidFill>
            <a:prstDash val="solid"/>
            <a:miter lim="800000"/>
            <a:headEnd len="sm" w="sm" type="none"/>
            <a:tailEnd len="sm" w="sm" type="none"/>
          </a:ln>
        </p:spPr>
      </p:cxnSp>
      <p:sp>
        <p:nvSpPr>
          <p:cNvPr id="421" name="Google Shape;421;p52"/>
          <p:cNvSpPr/>
          <p:nvPr/>
        </p:nvSpPr>
        <p:spPr>
          <a:xfrm>
            <a:off x="3535251" y="946598"/>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22" name="Google Shape;422;p52"/>
          <p:cNvSpPr txBox="1"/>
          <p:nvPr/>
        </p:nvSpPr>
        <p:spPr>
          <a:xfrm>
            <a:off x="67675" y="32225"/>
            <a:ext cx="7985400" cy="377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000">
                <a:solidFill>
                  <a:srgbClr val="FFFFFF"/>
                </a:solidFill>
                <a:latin typeface="Helvetica Neue"/>
                <a:ea typeface="Helvetica Neue"/>
                <a:cs typeface="Helvetica Neue"/>
                <a:sym typeface="Helvetica Neue"/>
              </a:rPr>
              <a:t>Increased Yields </a:t>
            </a:r>
            <a:endParaRPr b="1" sz="2000">
              <a:solidFill>
                <a:srgbClr val="FFFFFF"/>
              </a:solidFill>
              <a:latin typeface="Helvetica Neue"/>
              <a:ea typeface="Helvetica Neue"/>
              <a:cs typeface="Helvetica Neue"/>
              <a:sym typeface="Helvetica Neue"/>
            </a:endParaRPr>
          </a:p>
        </p:txBody>
      </p:sp>
      <p:pic>
        <p:nvPicPr>
          <p:cNvPr id="423" name="Google Shape;423;p52"/>
          <p:cNvPicPr preferRelativeResize="0"/>
          <p:nvPr/>
        </p:nvPicPr>
        <p:blipFill rotWithShape="1">
          <a:blip r:embed="rId3">
            <a:alphaModFix amt="14000"/>
          </a:blip>
          <a:srcRect b="0" l="0" r="0" t="0"/>
          <a:stretch/>
        </p:blipFill>
        <p:spPr>
          <a:xfrm>
            <a:off x="7900514" y="76267"/>
            <a:ext cx="1110066" cy="261192"/>
          </a:xfrm>
          <a:prstGeom prst="rect">
            <a:avLst/>
          </a:prstGeom>
          <a:noFill/>
          <a:ln>
            <a:noFill/>
          </a:ln>
        </p:spPr>
      </p:pic>
      <p:sp>
        <p:nvSpPr>
          <p:cNvPr id="424" name="Google Shape;424;p52"/>
          <p:cNvSpPr txBox="1"/>
          <p:nvPr/>
        </p:nvSpPr>
        <p:spPr>
          <a:xfrm>
            <a:off x="266269" y="4872941"/>
            <a:ext cx="2068800" cy="2079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rPr b="1" lang="en" sz="900">
                <a:solidFill>
                  <a:schemeClr val="dk1"/>
                </a:solidFill>
                <a:latin typeface="Helvetica Neue"/>
                <a:ea typeface="Helvetica Neue"/>
                <a:cs typeface="Helvetica Neue"/>
                <a:sym typeface="Helvetica Neue"/>
              </a:rPr>
              <a:t>Source:  Beerling et al</a:t>
            </a:r>
            <a:r>
              <a:rPr lang="en" sz="900">
                <a:solidFill>
                  <a:schemeClr val="dk1"/>
                </a:solidFill>
                <a:latin typeface="Helvetica Neue"/>
                <a:ea typeface="Helvetica Neue"/>
                <a:cs typeface="Helvetica Neue"/>
                <a:sym typeface="Helvetica Neue"/>
              </a:rPr>
              <a:t> (unpublished)</a:t>
            </a:r>
            <a:endParaRPr sz="500">
              <a:solidFill>
                <a:schemeClr val="dk1"/>
              </a:solidFill>
            </a:endParaRPr>
          </a:p>
        </p:txBody>
      </p:sp>
      <p:pic>
        <p:nvPicPr>
          <p:cNvPr id="425" name="Google Shape;425;p52"/>
          <p:cNvPicPr preferRelativeResize="0"/>
          <p:nvPr/>
        </p:nvPicPr>
        <p:blipFill rotWithShape="1">
          <a:blip r:embed="rId3">
            <a:alphaModFix amt="74000"/>
          </a:blip>
          <a:srcRect b="0" l="0" r="0" t="0"/>
          <a:stretch/>
        </p:blipFill>
        <p:spPr>
          <a:xfrm>
            <a:off x="7900514" y="76267"/>
            <a:ext cx="1110066" cy="261192"/>
          </a:xfrm>
          <a:prstGeom prst="rect">
            <a:avLst/>
          </a:prstGeom>
          <a:noFill/>
          <a:ln>
            <a:noFill/>
          </a:ln>
        </p:spPr>
      </p:pic>
      <p:pic>
        <p:nvPicPr>
          <p:cNvPr id="426" name="Google Shape;426;p52"/>
          <p:cNvPicPr preferRelativeResize="0"/>
          <p:nvPr/>
        </p:nvPicPr>
        <p:blipFill rotWithShape="1">
          <a:blip r:embed="rId4">
            <a:alphaModFix/>
          </a:blip>
          <a:srcRect b="0" l="1477" r="0" t="0"/>
          <a:stretch/>
        </p:blipFill>
        <p:spPr>
          <a:xfrm>
            <a:off x="81100" y="537400"/>
            <a:ext cx="4099243" cy="4250676"/>
          </a:xfrm>
          <a:prstGeom prst="rect">
            <a:avLst/>
          </a:prstGeom>
          <a:noFill/>
          <a:ln>
            <a:noFill/>
          </a:ln>
        </p:spPr>
      </p:pic>
      <p:sp>
        <p:nvSpPr>
          <p:cNvPr id="427" name="Google Shape;427;p52"/>
          <p:cNvSpPr txBox="1"/>
          <p:nvPr/>
        </p:nvSpPr>
        <p:spPr>
          <a:xfrm>
            <a:off x="4870944" y="4872941"/>
            <a:ext cx="2068800" cy="2079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rPr b="1" lang="en" sz="900">
                <a:solidFill>
                  <a:schemeClr val="dk1"/>
                </a:solidFill>
                <a:latin typeface="Helvetica Neue"/>
                <a:ea typeface="Helvetica Neue"/>
                <a:cs typeface="Helvetica Neue"/>
                <a:sym typeface="Helvetica Neue"/>
              </a:rPr>
              <a:t>Source:  Lithos Team </a:t>
            </a:r>
            <a:endParaRPr b="1" sz="500">
              <a:solidFill>
                <a:schemeClr val="dk1"/>
              </a:solidFill>
            </a:endParaRPr>
          </a:p>
        </p:txBody>
      </p:sp>
      <p:pic>
        <p:nvPicPr>
          <p:cNvPr id="428" name="Google Shape;428;p52"/>
          <p:cNvPicPr preferRelativeResize="0"/>
          <p:nvPr/>
        </p:nvPicPr>
        <p:blipFill rotWithShape="1">
          <a:blip r:embed="rId5">
            <a:alphaModFix/>
          </a:blip>
          <a:srcRect b="0" l="0" r="0" t="0"/>
          <a:stretch/>
        </p:blipFill>
        <p:spPr>
          <a:xfrm>
            <a:off x="4572000" y="1471625"/>
            <a:ext cx="4164850" cy="27337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53"/>
          <p:cNvSpPr/>
          <p:nvPr/>
        </p:nvSpPr>
        <p:spPr>
          <a:xfrm>
            <a:off x="0" y="0"/>
            <a:ext cx="9144000" cy="436800"/>
          </a:xfrm>
          <a:prstGeom prst="rect">
            <a:avLst/>
          </a:prstGeom>
          <a:solidFill>
            <a:srgbClr val="4A86E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435" name="Google Shape;435;p53"/>
          <p:cNvCxnSpPr/>
          <p:nvPr/>
        </p:nvCxnSpPr>
        <p:spPr>
          <a:xfrm>
            <a:off x="81109" y="421565"/>
            <a:ext cx="8981700" cy="0"/>
          </a:xfrm>
          <a:prstGeom prst="straightConnector1">
            <a:avLst/>
          </a:prstGeom>
          <a:noFill/>
          <a:ln cap="flat" cmpd="sng" w="28575">
            <a:solidFill>
              <a:schemeClr val="dk1"/>
            </a:solidFill>
            <a:prstDash val="solid"/>
            <a:miter lim="800000"/>
            <a:headEnd len="sm" w="sm" type="none"/>
            <a:tailEnd len="sm" w="sm" type="none"/>
          </a:ln>
        </p:spPr>
      </p:cxnSp>
      <p:sp>
        <p:nvSpPr>
          <p:cNvPr id="436" name="Google Shape;436;p53"/>
          <p:cNvSpPr/>
          <p:nvPr/>
        </p:nvSpPr>
        <p:spPr>
          <a:xfrm>
            <a:off x="3535251" y="946598"/>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37" name="Google Shape;437;p53"/>
          <p:cNvSpPr txBox="1"/>
          <p:nvPr/>
        </p:nvSpPr>
        <p:spPr>
          <a:xfrm>
            <a:off x="67675" y="32225"/>
            <a:ext cx="7985400" cy="377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000">
                <a:solidFill>
                  <a:srgbClr val="FFFFFF"/>
                </a:solidFill>
                <a:latin typeface="Helvetica Neue"/>
                <a:ea typeface="Helvetica Neue"/>
                <a:cs typeface="Helvetica Neue"/>
                <a:sym typeface="Helvetica Neue"/>
              </a:rPr>
              <a:t>Increased Yields - application rate ranges  </a:t>
            </a:r>
            <a:endParaRPr b="1" sz="2000">
              <a:solidFill>
                <a:srgbClr val="FFFFFF"/>
              </a:solidFill>
              <a:latin typeface="Helvetica Neue"/>
              <a:ea typeface="Helvetica Neue"/>
              <a:cs typeface="Helvetica Neue"/>
              <a:sym typeface="Helvetica Neue"/>
            </a:endParaRPr>
          </a:p>
        </p:txBody>
      </p:sp>
      <p:pic>
        <p:nvPicPr>
          <p:cNvPr id="438" name="Google Shape;438;p53"/>
          <p:cNvPicPr preferRelativeResize="0"/>
          <p:nvPr/>
        </p:nvPicPr>
        <p:blipFill rotWithShape="1">
          <a:blip r:embed="rId3">
            <a:alphaModFix amt="14000"/>
          </a:blip>
          <a:srcRect b="0" l="0" r="0" t="0"/>
          <a:stretch/>
        </p:blipFill>
        <p:spPr>
          <a:xfrm>
            <a:off x="7900514" y="76267"/>
            <a:ext cx="1110066" cy="261192"/>
          </a:xfrm>
          <a:prstGeom prst="rect">
            <a:avLst/>
          </a:prstGeom>
          <a:noFill/>
          <a:ln>
            <a:noFill/>
          </a:ln>
        </p:spPr>
      </p:pic>
      <p:sp>
        <p:nvSpPr>
          <p:cNvPr id="439" name="Google Shape;439;p53"/>
          <p:cNvSpPr txBox="1"/>
          <p:nvPr/>
        </p:nvSpPr>
        <p:spPr>
          <a:xfrm>
            <a:off x="266269" y="4872941"/>
            <a:ext cx="2068800" cy="2079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rPr b="1" lang="en" sz="900">
                <a:solidFill>
                  <a:schemeClr val="dk1"/>
                </a:solidFill>
                <a:latin typeface="Helvetica Neue"/>
                <a:ea typeface="Helvetica Neue"/>
                <a:cs typeface="Helvetica Neue"/>
                <a:sym typeface="Helvetica Neue"/>
              </a:rPr>
              <a:t>Source:  Lithos Team </a:t>
            </a:r>
            <a:endParaRPr b="1" sz="500">
              <a:solidFill>
                <a:schemeClr val="dk1"/>
              </a:solidFill>
            </a:endParaRPr>
          </a:p>
        </p:txBody>
      </p:sp>
      <p:pic>
        <p:nvPicPr>
          <p:cNvPr id="440" name="Google Shape;440;p53"/>
          <p:cNvPicPr preferRelativeResize="0"/>
          <p:nvPr/>
        </p:nvPicPr>
        <p:blipFill rotWithShape="1">
          <a:blip r:embed="rId3">
            <a:alphaModFix amt="74000"/>
          </a:blip>
          <a:srcRect b="0" l="0" r="0" t="0"/>
          <a:stretch/>
        </p:blipFill>
        <p:spPr>
          <a:xfrm>
            <a:off x="7900514" y="76267"/>
            <a:ext cx="1110066" cy="261192"/>
          </a:xfrm>
          <a:prstGeom prst="rect">
            <a:avLst/>
          </a:prstGeom>
          <a:noFill/>
          <a:ln>
            <a:noFill/>
          </a:ln>
        </p:spPr>
      </p:pic>
      <p:pic>
        <p:nvPicPr>
          <p:cNvPr id="441" name="Google Shape;441;p53"/>
          <p:cNvPicPr preferRelativeResize="0"/>
          <p:nvPr/>
        </p:nvPicPr>
        <p:blipFill>
          <a:blip r:embed="rId4">
            <a:alphaModFix/>
          </a:blip>
          <a:stretch>
            <a:fillRect/>
          </a:stretch>
        </p:blipFill>
        <p:spPr>
          <a:xfrm>
            <a:off x="152400" y="1296072"/>
            <a:ext cx="4969775" cy="2971076"/>
          </a:xfrm>
          <a:prstGeom prst="rect">
            <a:avLst/>
          </a:prstGeom>
          <a:noFill/>
          <a:ln>
            <a:noFill/>
          </a:ln>
        </p:spPr>
      </p:pic>
      <p:pic>
        <p:nvPicPr>
          <p:cNvPr id="442" name="Google Shape;442;p53"/>
          <p:cNvPicPr preferRelativeResize="0"/>
          <p:nvPr/>
        </p:nvPicPr>
        <p:blipFill>
          <a:blip r:embed="rId5">
            <a:alphaModFix/>
          </a:blip>
          <a:stretch>
            <a:fillRect/>
          </a:stretch>
        </p:blipFill>
        <p:spPr>
          <a:xfrm>
            <a:off x="4879475" y="1869300"/>
            <a:ext cx="4131101" cy="182461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54"/>
          <p:cNvSpPr/>
          <p:nvPr/>
        </p:nvSpPr>
        <p:spPr>
          <a:xfrm>
            <a:off x="0" y="0"/>
            <a:ext cx="9144000" cy="436800"/>
          </a:xfrm>
          <a:prstGeom prst="rect">
            <a:avLst/>
          </a:prstGeom>
          <a:solidFill>
            <a:srgbClr val="4A86E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449" name="Google Shape;449;p54"/>
          <p:cNvCxnSpPr/>
          <p:nvPr/>
        </p:nvCxnSpPr>
        <p:spPr>
          <a:xfrm>
            <a:off x="81109" y="421565"/>
            <a:ext cx="8981700" cy="0"/>
          </a:xfrm>
          <a:prstGeom prst="straightConnector1">
            <a:avLst/>
          </a:prstGeom>
          <a:noFill/>
          <a:ln cap="flat" cmpd="sng" w="28575">
            <a:solidFill>
              <a:schemeClr val="dk1"/>
            </a:solidFill>
            <a:prstDash val="solid"/>
            <a:miter lim="800000"/>
            <a:headEnd len="sm" w="sm" type="none"/>
            <a:tailEnd len="sm" w="sm" type="none"/>
          </a:ln>
        </p:spPr>
      </p:cxnSp>
      <p:sp>
        <p:nvSpPr>
          <p:cNvPr id="450" name="Google Shape;450;p54"/>
          <p:cNvSpPr/>
          <p:nvPr/>
        </p:nvSpPr>
        <p:spPr>
          <a:xfrm>
            <a:off x="3535251" y="946598"/>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51" name="Google Shape;451;p54"/>
          <p:cNvSpPr txBox="1"/>
          <p:nvPr/>
        </p:nvSpPr>
        <p:spPr>
          <a:xfrm>
            <a:off x="67675" y="32225"/>
            <a:ext cx="7985400" cy="377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000">
                <a:solidFill>
                  <a:srgbClr val="FFFFFF"/>
                </a:solidFill>
                <a:latin typeface="Helvetica Neue"/>
                <a:ea typeface="Helvetica Neue"/>
                <a:cs typeface="Helvetica Neue"/>
                <a:sym typeface="Helvetica Neue"/>
              </a:rPr>
              <a:t>Increased Yields - application rate ranges  </a:t>
            </a:r>
            <a:endParaRPr b="1" sz="2000">
              <a:solidFill>
                <a:srgbClr val="FFFFFF"/>
              </a:solidFill>
              <a:latin typeface="Helvetica Neue"/>
              <a:ea typeface="Helvetica Neue"/>
              <a:cs typeface="Helvetica Neue"/>
              <a:sym typeface="Helvetica Neue"/>
            </a:endParaRPr>
          </a:p>
        </p:txBody>
      </p:sp>
      <p:pic>
        <p:nvPicPr>
          <p:cNvPr id="452" name="Google Shape;452;p54"/>
          <p:cNvPicPr preferRelativeResize="0"/>
          <p:nvPr/>
        </p:nvPicPr>
        <p:blipFill rotWithShape="1">
          <a:blip r:embed="rId3">
            <a:alphaModFix amt="14000"/>
          </a:blip>
          <a:srcRect b="0" l="0" r="0" t="0"/>
          <a:stretch/>
        </p:blipFill>
        <p:spPr>
          <a:xfrm>
            <a:off x="7900514" y="76267"/>
            <a:ext cx="1110066" cy="261192"/>
          </a:xfrm>
          <a:prstGeom prst="rect">
            <a:avLst/>
          </a:prstGeom>
          <a:noFill/>
          <a:ln>
            <a:noFill/>
          </a:ln>
        </p:spPr>
      </p:pic>
      <p:sp>
        <p:nvSpPr>
          <p:cNvPr id="453" name="Google Shape;453;p54"/>
          <p:cNvSpPr txBox="1"/>
          <p:nvPr/>
        </p:nvSpPr>
        <p:spPr>
          <a:xfrm>
            <a:off x="266269" y="4872941"/>
            <a:ext cx="2068800" cy="2079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rPr b="1" lang="en" sz="900">
                <a:solidFill>
                  <a:schemeClr val="dk1"/>
                </a:solidFill>
                <a:latin typeface="Helvetica Neue"/>
                <a:ea typeface="Helvetica Neue"/>
                <a:cs typeface="Helvetica Neue"/>
                <a:sym typeface="Helvetica Neue"/>
              </a:rPr>
              <a:t>Source:  Lithos Team </a:t>
            </a:r>
            <a:endParaRPr b="1" sz="500">
              <a:solidFill>
                <a:schemeClr val="dk1"/>
              </a:solidFill>
            </a:endParaRPr>
          </a:p>
        </p:txBody>
      </p:sp>
      <p:pic>
        <p:nvPicPr>
          <p:cNvPr id="454" name="Google Shape;454;p54"/>
          <p:cNvPicPr preferRelativeResize="0"/>
          <p:nvPr/>
        </p:nvPicPr>
        <p:blipFill rotWithShape="1">
          <a:blip r:embed="rId3">
            <a:alphaModFix amt="74000"/>
          </a:blip>
          <a:srcRect b="0" l="0" r="0" t="0"/>
          <a:stretch/>
        </p:blipFill>
        <p:spPr>
          <a:xfrm>
            <a:off x="7900514" y="76267"/>
            <a:ext cx="1110066" cy="261192"/>
          </a:xfrm>
          <a:prstGeom prst="rect">
            <a:avLst/>
          </a:prstGeom>
          <a:noFill/>
          <a:ln>
            <a:noFill/>
          </a:ln>
        </p:spPr>
      </p:pic>
      <p:pic>
        <p:nvPicPr>
          <p:cNvPr id="455" name="Google Shape;455;p54"/>
          <p:cNvPicPr preferRelativeResize="0"/>
          <p:nvPr/>
        </p:nvPicPr>
        <p:blipFill rotWithShape="1">
          <a:blip r:embed="rId4">
            <a:alphaModFix/>
          </a:blip>
          <a:srcRect b="0" l="2794" r="4354" t="55291"/>
          <a:stretch/>
        </p:blipFill>
        <p:spPr>
          <a:xfrm>
            <a:off x="4724375" y="2083950"/>
            <a:ext cx="4419624" cy="1363969"/>
          </a:xfrm>
          <a:prstGeom prst="rect">
            <a:avLst/>
          </a:prstGeom>
          <a:noFill/>
          <a:ln>
            <a:noFill/>
          </a:ln>
        </p:spPr>
      </p:pic>
      <p:pic>
        <p:nvPicPr>
          <p:cNvPr id="456" name="Google Shape;456;p54"/>
          <p:cNvPicPr preferRelativeResize="0"/>
          <p:nvPr/>
        </p:nvPicPr>
        <p:blipFill rotWithShape="1">
          <a:blip r:embed="rId5">
            <a:alphaModFix/>
          </a:blip>
          <a:srcRect b="0" l="15183" r="17544" t="10063"/>
          <a:stretch/>
        </p:blipFill>
        <p:spPr>
          <a:xfrm>
            <a:off x="211500" y="1325800"/>
            <a:ext cx="4561901" cy="2854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55"/>
          <p:cNvSpPr/>
          <p:nvPr/>
        </p:nvSpPr>
        <p:spPr>
          <a:xfrm>
            <a:off x="0" y="0"/>
            <a:ext cx="9144000" cy="436800"/>
          </a:xfrm>
          <a:prstGeom prst="rect">
            <a:avLst/>
          </a:prstGeom>
          <a:solidFill>
            <a:srgbClr val="4A86E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463" name="Google Shape;463;p55"/>
          <p:cNvCxnSpPr/>
          <p:nvPr/>
        </p:nvCxnSpPr>
        <p:spPr>
          <a:xfrm>
            <a:off x="81109" y="421565"/>
            <a:ext cx="8981700" cy="0"/>
          </a:xfrm>
          <a:prstGeom prst="straightConnector1">
            <a:avLst/>
          </a:prstGeom>
          <a:noFill/>
          <a:ln cap="flat" cmpd="sng" w="28575">
            <a:solidFill>
              <a:schemeClr val="dk1"/>
            </a:solidFill>
            <a:prstDash val="solid"/>
            <a:miter lim="800000"/>
            <a:headEnd len="sm" w="sm" type="none"/>
            <a:tailEnd len="sm" w="sm" type="none"/>
          </a:ln>
        </p:spPr>
      </p:cxnSp>
      <p:sp>
        <p:nvSpPr>
          <p:cNvPr id="464" name="Google Shape;464;p55"/>
          <p:cNvSpPr/>
          <p:nvPr/>
        </p:nvSpPr>
        <p:spPr>
          <a:xfrm>
            <a:off x="3535251" y="946598"/>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65" name="Google Shape;465;p55"/>
          <p:cNvSpPr txBox="1"/>
          <p:nvPr/>
        </p:nvSpPr>
        <p:spPr>
          <a:xfrm>
            <a:off x="67675" y="32225"/>
            <a:ext cx="7985400" cy="531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500">
                <a:solidFill>
                  <a:srgbClr val="FFFFFF"/>
                </a:solidFill>
                <a:latin typeface="Helvetica Neue Light"/>
                <a:ea typeface="Helvetica Neue Light"/>
                <a:cs typeface="Helvetica Neue Light"/>
                <a:sym typeface="Helvetica Neue Light"/>
              </a:rPr>
              <a:t>Sophistication of the farmer: </a:t>
            </a:r>
            <a:r>
              <a:rPr lang="en" sz="1500">
                <a:solidFill>
                  <a:schemeClr val="lt1"/>
                </a:solidFill>
                <a:latin typeface="Helvetica Neue Light"/>
                <a:ea typeface="Helvetica Neue Light"/>
                <a:cs typeface="Helvetica Neue Light"/>
                <a:sym typeface="Helvetica Neue Light"/>
              </a:rPr>
              <a:t>No yield change observed in well-managed sugarbeet fields </a:t>
            </a:r>
            <a:endParaRPr sz="600">
              <a:solidFill>
                <a:schemeClr val="lt1"/>
              </a:solidFill>
            </a:endParaRPr>
          </a:p>
          <a:p>
            <a:pPr indent="0" lvl="0" marL="0" marR="0" rtl="0" algn="l">
              <a:spcBef>
                <a:spcPts val="0"/>
              </a:spcBef>
              <a:spcAft>
                <a:spcPts val="0"/>
              </a:spcAft>
              <a:buNone/>
            </a:pPr>
            <a:r>
              <a:t/>
            </a:r>
            <a:endParaRPr sz="1500">
              <a:solidFill>
                <a:srgbClr val="FFFFFF"/>
              </a:solidFill>
              <a:latin typeface="Helvetica Neue Light"/>
              <a:ea typeface="Helvetica Neue Light"/>
              <a:cs typeface="Helvetica Neue Light"/>
              <a:sym typeface="Helvetica Neue Light"/>
            </a:endParaRPr>
          </a:p>
        </p:txBody>
      </p:sp>
      <p:pic>
        <p:nvPicPr>
          <p:cNvPr id="466" name="Google Shape;466;p55"/>
          <p:cNvPicPr preferRelativeResize="0"/>
          <p:nvPr/>
        </p:nvPicPr>
        <p:blipFill rotWithShape="1">
          <a:blip r:embed="rId3">
            <a:alphaModFix amt="14000"/>
          </a:blip>
          <a:srcRect b="0" l="0" r="0" t="0"/>
          <a:stretch/>
        </p:blipFill>
        <p:spPr>
          <a:xfrm>
            <a:off x="7900514" y="76267"/>
            <a:ext cx="1110066" cy="261192"/>
          </a:xfrm>
          <a:prstGeom prst="rect">
            <a:avLst/>
          </a:prstGeom>
          <a:noFill/>
          <a:ln>
            <a:noFill/>
          </a:ln>
        </p:spPr>
      </p:pic>
      <p:sp>
        <p:nvSpPr>
          <p:cNvPr id="467" name="Google Shape;467;p55"/>
          <p:cNvSpPr txBox="1"/>
          <p:nvPr/>
        </p:nvSpPr>
        <p:spPr>
          <a:xfrm>
            <a:off x="266269" y="4761441"/>
            <a:ext cx="2068800" cy="2079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rPr b="1" lang="en" sz="900">
                <a:solidFill>
                  <a:schemeClr val="dk1"/>
                </a:solidFill>
                <a:latin typeface="Helvetica Neue"/>
                <a:ea typeface="Helvetica Neue"/>
                <a:cs typeface="Helvetica Neue"/>
                <a:sym typeface="Helvetica Neue"/>
              </a:rPr>
              <a:t>Source:  Lithos Team</a:t>
            </a:r>
            <a:endParaRPr b="1" sz="500">
              <a:solidFill>
                <a:schemeClr val="dk1"/>
              </a:solidFill>
            </a:endParaRPr>
          </a:p>
        </p:txBody>
      </p:sp>
      <p:sp>
        <p:nvSpPr>
          <p:cNvPr id="468" name="Google Shape;468;p55"/>
          <p:cNvSpPr txBox="1"/>
          <p:nvPr/>
        </p:nvSpPr>
        <p:spPr>
          <a:xfrm>
            <a:off x="6239525" y="772475"/>
            <a:ext cx="2823300" cy="36864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900">
                <a:solidFill>
                  <a:srgbClr val="595959"/>
                </a:solidFill>
                <a:latin typeface="Helvetica Neue"/>
                <a:ea typeface="Helvetica Neue"/>
                <a:cs typeface="Helvetica Neue"/>
                <a:sym typeface="Helvetica Neue"/>
              </a:rPr>
              <a:t>*MSB</a:t>
            </a:r>
            <a:r>
              <a:rPr lang="en" sz="900">
                <a:solidFill>
                  <a:srgbClr val="595959"/>
                </a:solidFill>
                <a:latin typeface="Helvetica Neue"/>
                <a:ea typeface="Helvetica Neue"/>
                <a:cs typeface="Helvetica Neue"/>
                <a:sym typeface="Helvetica Neue"/>
              </a:rPr>
              <a:t> growers chose to apply at higher app rates (our recommended was ~15 st/ac) because they wanted significant carbon capture!  </a:t>
            </a:r>
            <a:endParaRPr sz="900">
              <a:solidFill>
                <a:srgbClr val="595959"/>
              </a:solidFill>
              <a:latin typeface="Helvetica Neue"/>
              <a:ea typeface="Helvetica Neue"/>
              <a:cs typeface="Helvetica Neue"/>
              <a:sym typeface="Helvetica Neue"/>
            </a:endParaRPr>
          </a:p>
          <a:p>
            <a:pPr indent="0" lvl="0" marL="0" marR="0" rtl="0" algn="l">
              <a:spcBef>
                <a:spcPts val="0"/>
              </a:spcBef>
              <a:spcAft>
                <a:spcPts val="0"/>
              </a:spcAft>
              <a:buNone/>
            </a:pPr>
            <a:r>
              <a:t/>
            </a:r>
            <a:endParaRPr sz="1000">
              <a:solidFill>
                <a:srgbClr val="595959"/>
              </a:solidFill>
              <a:latin typeface="Helvetica Neue"/>
              <a:ea typeface="Helvetica Neue"/>
              <a:cs typeface="Helvetica Neue"/>
              <a:sym typeface="Helvetica Neue"/>
            </a:endParaRPr>
          </a:p>
          <a:p>
            <a:pPr indent="-298450" lvl="0" marL="457200" rtl="0" algn="l">
              <a:spcBef>
                <a:spcPts val="0"/>
              </a:spcBef>
              <a:spcAft>
                <a:spcPts val="0"/>
              </a:spcAft>
              <a:buClr>
                <a:schemeClr val="dk1"/>
              </a:buClr>
              <a:buSzPts val="1100"/>
              <a:buFont typeface="Helvetica Neue"/>
              <a:buChar char="-"/>
            </a:pPr>
            <a:r>
              <a:rPr lang="en" sz="1100">
                <a:solidFill>
                  <a:schemeClr val="dk1"/>
                </a:solidFill>
                <a:latin typeface="Helvetica Neue"/>
                <a:ea typeface="Helvetica Neue"/>
                <a:cs typeface="Helvetica Neue"/>
                <a:sym typeface="Helvetica Neue"/>
              </a:rPr>
              <a:t>starting soil pH relatively high (7.3-7.8), pH increased slightly in all plots</a:t>
            </a:r>
            <a:endParaRPr sz="11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298450" lvl="0" marL="457200" rtl="0" algn="l">
              <a:spcBef>
                <a:spcPts val="0"/>
              </a:spcBef>
              <a:spcAft>
                <a:spcPts val="0"/>
              </a:spcAft>
              <a:buClr>
                <a:schemeClr val="dk1"/>
              </a:buClr>
              <a:buSzPts val="1100"/>
              <a:buFont typeface="Helvetica Neue"/>
              <a:buChar char="-"/>
            </a:pPr>
            <a:r>
              <a:rPr lang="en" sz="1100">
                <a:solidFill>
                  <a:schemeClr val="dk1"/>
                </a:solidFill>
                <a:latin typeface="Helvetica Neue"/>
                <a:ea typeface="Helvetica Neue"/>
                <a:cs typeface="Helvetica Neue"/>
                <a:sym typeface="Helvetica Neue"/>
              </a:rPr>
              <a:t>potential increased yield from increased pH (and corresponding increa</a:t>
            </a:r>
            <a:r>
              <a:rPr lang="en" sz="1100">
                <a:solidFill>
                  <a:schemeClr val="dk1"/>
                </a:solidFill>
                <a:highlight>
                  <a:srgbClr val="FFFFFF"/>
                </a:highlight>
                <a:latin typeface="Helvetica Neue"/>
                <a:ea typeface="Helvetica Neue"/>
                <a:cs typeface="Helvetica Neue"/>
                <a:sym typeface="Helvetica Neue"/>
              </a:rPr>
              <a:t>sed nutrient availability) not possible to assess </a:t>
            </a:r>
            <a:endParaRPr sz="1100">
              <a:solidFill>
                <a:schemeClr val="dk1"/>
              </a:solidFill>
              <a:highlight>
                <a:srgbClr val="FFFFFF"/>
              </a:highlight>
              <a:latin typeface="Helvetica Neue"/>
              <a:ea typeface="Helvetica Neue"/>
              <a:cs typeface="Helvetica Neue"/>
              <a:sym typeface="Helvetica Neue"/>
            </a:endParaRPr>
          </a:p>
          <a:p>
            <a:pPr indent="0" lvl="0" marL="0" rtl="0" algn="l">
              <a:spcBef>
                <a:spcPts val="0"/>
              </a:spcBef>
              <a:spcAft>
                <a:spcPts val="0"/>
              </a:spcAft>
              <a:buNone/>
            </a:pPr>
            <a:r>
              <a:t/>
            </a:r>
            <a:endParaRPr sz="1100">
              <a:solidFill>
                <a:schemeClr val="dk1"/>
              </a:solidFill>
              <a:highlight>
                <a:srgbClr val="FFFFFF"/>
              </a:highlight>
              <a:latin typeface="Helvetica Neue"/>
              <a:ea typeface="Helvetica Neue"/>
              <a:cs typeface="Helvetica Neue"/>
              <a:sym typeface="Helvetica Neue"/>
            </a:endParaRPr>
          </a:p>
          <a:p>
            <a:pPr indent="-298450" lvl="0" marL="457200" rtl="0" algn="l">
              <a:spcBef>
                <a:spcPts val="0"/>
              </a:spcBef>
              <a:spcAft>
                <a:spcPts val="0"/>
              </a:spcAft>
              <a:buClr>
                <a:schemeClr val="dk1"/>
              </a:buClr>
              <a:buSzPts val="1100"/>
              <a:buFont typeface="Helvetica Neue"/>
              <a:buChar char="-"/>
            </a:pPr>
            <a:r>
              <a:rPr lang="en" sz="1100">
                <a:solidFill>
                  <a:schemeClr val="dk1"/>
                </a:solidFill>
                <a:highlight>
                  <a:srgbClr val="FFFFFF"/>
                </a:highlight>
                <a:latin typeface="Helvetica Neue"/>
                <a:ea typeface="Helvetica Neue"/>
                <a:cs typeface="Helvetica Neue"/>
                <a:sym typeface="Helvetica Neue"/>
              </a:rPr>
              <a:t>In general, these fields are well cared for, with </a:t>
            </a:r>
            <a:r>
              <a:rPr lang="en" sz="1100">
                <a:solidFill>
                  <a:schemeClr val="dk1"/>
                </a:solidFill>
                <a:highlight>
                  <a:srgbClr val="FFF2CC"/>
                </a:highlight>
                <a:latin typeface="Helvetica Neue"/>
                <a:ea typeface="Helvetica Neue"/>
                <a:cs typeface="Helvetica Neue"/>
                <a:sym typeface="Helvetica Neue"/>
              </a:rPr>
              <a:t>consistent fertilizer and lime application in previous years, so have relatively low potential for yield benefits compared to poorly managed soils</a:t>
            </a:r>
            <a:endParaRPr sz="1100">
              <a:solidFill>
                <a:schemeClr val="dk1"/>
              </a:solidFill>
              <a:highlight>
                <a:srgbClr val="FFF2CC"/>
              </a:highlight>
              <a:latin typeface="Helvetica Neue"/>
              <a:ea typeface="Helvetica Neue"/>
              <a:cs typeface="Helvetica Neue"/>
              <a:sym typeface="Helvetica Neue"/>
            </a:endParaRPr>
          </a:p>
          <a:p>
            <a:pPr indent="0" lvl="0" marL="0" rtl="0" algn="l">
              <a:spcBef>
                <a:spcPts val="0"/>
              </a:spcBef>
              <a:spcAft>
                <a:spcPts val="0"/>
              </a:spcAft>
              <a:buNone/>
            </a:pPr>
            <a:r>
              <a:t/>
            </a:r>
            <a:endParaRPr sz="1100">
              <a:solidFill>
                <a:schemeClr val="dk1"/>
              </a:solidFill>
              <a:highlight>
                <a:srgbClr val="FFF2CC"/>
              </a:highlight>
              <a:latin typeface="Helvetica Neue"/>
              <a:ea typeface="Helvetica Neue"/>
              <a:cs typeface="Helvetica Neue"/>
              <a:sym typeface="Helvetica Neue"/>
            </a:endParaRPr>
          </a:p>
          <a:p>
            <a:pPr indent="0" lvl="0" marL="457200" rtl="0" algn="l">
              <a:spcBef>
                <a:spcPts val="0"/>
              </a:spcBef>
              <a:spcAft>
                <a:spcPts val="0"/>
              </a:spcAft>
              <a:buNone/>
            </a:pPr>
            <a:r>
              <a:rPr lang="en" sz="1100">
                <a:solidFill>
                  <a:schemeClr val="dk1"/>
                </a:solidFill>
                <a:highlight>
                  <a:schemeClr val="accent6"/>
                </a:highlight>
                <a:latin typeface="Helvetica Neue"/>
                <a:ea typeface="Helvetica Neue"/>
                <a:cs typeface="Helvetica Neue"/>
                <a:sym typeface="Helvetica Neue"/>
              </a:rPr>
              <a:t>→ Economic benefits for the bottom line </a:t>
            </a:r>
            <a:endParaRPr sz="1100">
              <a:solidFill>
                <a:schemeClr val="dk1"/>
              </a:solidFill>
              <a:highlight>
                <a:schemeClr val="accent6"/>
              </a:highlight>
              <a:latin typeface="Helvetica Neue"/>
              <a:ea typeface="Helvetica Neue"/>
              <a:cs typeface="Helvetica Neue"/>
              <a:sym typeface="Helvetica Neue"/>
            </a:endParaRPr>
          </a:p>
        </p:txBody>
      </p:sp>
      <p:pic>
        <p:nvPicPr>
          <p:cNvPr id="469" name="Google Shape;469;p55"/>
          <p:cNvPicPr preferRelativeResize="0"/>
          <p:nvPr/>
        </p:nvPicPr>
        <p:blipFill rotWithShape="1">
          <a:blip r:embed="rId3">
            <a:alphaModFix amt="74000"/>
          </a:blip>
          <a:srcRect b="0" l="0" r="0" t="0"/>
          <a:stretch/>
        </p:blipFill>
        <p:spPr>
          <a:xfrm>
            <a:off x="7900514" y="76267"/>
            <a:ext cx="1110066" cy="261192"/>
          </a:xfrm>
          <a:prstGeom prst="rect">
            <a:avLst/>
          </a:prstGeom>
          <a:noFill/>
          <a:ln>
            <a:noFill/>
          </a:ln>
        </p:spPr>
      </p:pic>
      <p:pic>
        <p:nvPicPr>
          <p:cNvPr id="470" name="Google Shape;470;p55"/>
          <p:cNvPicPr preferRelativeResize="0"/>
          <p:nvPr/>
        </p:nvPicPr>
        <p:blipFill>
          <a:blip r:embed="rId4">
            <a:alphaModFix/>
          </a:blip>
          <a:stretch>
            <a:fillRect/>
          </a:stretch>
        </p:blipFill>
        <p:spPr>
          <a:xfrm>
            <a:off x="152400" y="589200"/>
            <a:ext cx="5943600" cy="2971800"/>
          </a:xfrm>
          <a:prstGeom prst="rect">
            <a:avLst/>
          </a:prstGeom>
          <a:noFill/>
          <a:ln>
            <a:noFill/>
          </a:ln>
        </p:spPr>
      </p:pic>
      <p:sp>
        <p:nvSpPr>
          <p:cNvPr id="471" name="Google Shape;471;p55"/>
          <p:cNvSpPr txBox="1"/>
          <p:nvPr/>
        </p:nvSpPr>
        <p:spPr>
          <a:xfrm>
            <a:off x="152400" y="3590325"/>
            <a:ext cx="5994900" cy="10314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i="1" lang="en" sz="1100">
                <a:solidFill>
                  <a:schemeClr val="dk1"/>
                </a:solidFill>
                <a:latin typeface="Calibri"/>
                <a:ea typeface="Calibri"/>
                <a:cs typeface="Calibri"/>
                <a:sym typeface="Calibri"/>
              </a:rPr>
              <a:t>No increase in yield observed in well-managed sugarbeet fields*. </a:t>
            </a:r>
            <a:r>
              <a:rPr i="1" lang="en" sz="1100">
                <a:solidFill>
                  <a:schemeClr val="dk1"/>
                </a:solidFill>
                <a:latin typeface="Calibri"/>
                <a:ea typeface="Calibri"/>
                <a:cs typeface="Calibri"/>
                <a:sym typeface="Calibri"/>
              </a:rPr>
              <a:t>Recoverable pounds of white sugar weight per acre (RWSA, lbs/ac), recoverable pounds of white sugar per ton of sugar beets (RWST, lbs/ton) and tons of sugar beets per acre (T_A, ton/ac) by application rate. Points represent mean values of 4 replicates and error bars are 1 sd from the mean. The blue line is the linear model fit. None of these models are statistically significant at the 0.05 level.</a:t>
            </a:r>
            <a:endParaRPr i="1"/>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56"/>
          <p:cNvSpPr/>
          <p:nvPr/>
        </p:nvSpPr>
        <p:spPr>
          <a:xfrm>
            <a:off x="0" y="0"/>
            <a:ext cx="9144000" cy="436800"/>
          </a:xfrm>
          <a:prstGeom prst="rect">
            <a:avLst/>
          </a:prstGeom>
          <a:solidFill>
            <a:srgbClr val="4A86E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478" name="Google Shape;478;p56"/>
          <p:cNvCxnSpPr/>
          <p:nvPr/>
        </p:nvCxnSpPr>
        <p:spPr>
          <a:xfrm>
            <a:off x="81109" y="421565"/>
            <a:ext cx="8981700" cy="0"/>
          </a:xfrm>
          <a:prstGeom prst="straightConnector1">
            <a:avLst/>
          </a:prstGeom>
          <a:noFill/>
          <a:ln cap="flat" cmpd="sng" w="28575">
            <a:solidFill>
              <a:schemeClr val="dk1"/>
            </a:solidFill>
            <a:prstDash val="solid"/>
            <a:miter lim="800000"/>
            <a:headEnd len="sm" w="sm" type="none"/>
            <a:tailEnd len="sm" w="sm" type="none"/>
          </a:ln>
        </p:spPr>
      </p:cxnSp>
      <p:sp>
        <p:nvSpPr>
          <p:cNvPr id="479" name="Google Shape;479;p56"/>
          <p:cNvSpPr/>
          <p:nvPr/>
        </p:nvSpPr>
        <p:spPr>
          <a:xfrm>
            <a:off x="3535251" y="946598"/>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80" name="Google Shape;480;p56"/>
          <p:cNvSpPr txBox="1"/>
          <p:nvPr/>
        </p:nvSpPr>
        <p:spPr>
          <a:xfrm>
            <a:off x="67675" y="32225"/>
            <a:ext cx="7985400" cy="300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500">
                <a:solidFill>
                  <a:srgbClr val="FFFFFF"/>
                </a:solidFill>
                <a:latin typeface="Helvetica Neue Light"/>
                <a:ea typeface="Helvetica Neue Light"/>
                <a:cs typeface="Helvetica Neue Light"/>
                <a:sym typeface="Helvetica Neue Light"/>
              </a:rPr>
              <a:t>Sugarbeet carbon capture rates </a:t>
            </a:r>
            <a:endParaRPr sz="1500">
              <a:solidFill>
                <a:srgbClr val="FFFFFF"/>
              </a:solidFill>
              <a:latin typeface="Helvetica Neue Light"/>
              <a:ea typeface="Helvetica Neue Light"/>
              <a:cs typeface="Helvetica Neue Light"/>
              <a:sym typeface="Helvetica Neue Light"/>
            </a:endParaRPr>
          </a:p>
        </p:txBody>
      </p:sp>
      <p:pic>
        <p:nvPicPr>
          <p:cNvPr id="481" name="Google Shape;481;p56"/>
          <p:cNvPicPr preferRelativeResize="0"/>
          <p:nvPr/>
        </p:nvPicPr>
        <p:blipFill rotWithShape="1">
          <a:blip r:embed="rId3">
            <a:alphaModFix amt="14000"/>
          </a:blip>
          <a:srcRect b="0" l="0" r="0" t="0"/>
          <a:stretch/>
        </p:blipFill>
        <p:spPr>
          <a:xfrm>
            <a:off x="7900514" y="76267"/>
            <a:ext cx="1110066" cy="261192"/>
          </a:xfrm>
          <a:prstGeom prst="rect">
            <a:avLst/>
          </a:prstGeom>
          <a:noFill/>
          <a:ln>
            <a:noFill/>
          </a:ln>
        </p:spPr>
      </p:pic>
      <p:sp>
        <p:nvSpPr>
          <p:cNvPr id="482" name="Google Shape;482;p56"/>
          <p:cNvSpPr txBox="1"/>
          <p:nvPr/>
        </p:nvSpPr>
        <p:spPr>
          <a:xfrm>
            <a:off x="266269" y="4761441"/>
            <a:ext cx="2068800" cy="2079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rPr b="1" lang="en" sz="900">
                <a:solidFill>
                  <a:schemeClr val="dk1"/>
                </a:solidFill>
                <a:latin typeface="Helvetica Neue"/>
                <a:ea typeface="Helvetica Neue"/>
                <a:cs typeface="Helvetica Neue"/>
                <a:sym typeface="Helvetica Neue"/>
              </a:rPr>
              <a:t>Source:  Lithos Team</a:t>
            </a:r>
            <a:endParaRPr b="1" sz="500">
              <a:solidFill>
                <a:schemeClr val="dk1"/>
              </a:solidFill>
            </a:endParaRPr>
          </a:p>
        </p:txBody>
      </p:sp>
      <p:sp>
        <p:nvSpPr>
          <p:cNvPr id="483" name="Google Shape;483;p56"/>
          <p:cNvSpPr txBox="1"/>
          <p:nvPr/>
        </p:nvSpPr>
        <p:spPr>
          <a:xfrm>
            <a:off x="6239525" y="772475"/>
            <a:ext cx="2823300" cy="1993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900">
                <a:solidFill>
                  <a:srgbClr val="595959"/>
                </a:solidFill>
                <a:latin typeface="Helvetica Neue"/>
                <a:ea typeface="Helvetica Neue"/>
                <a:cs typeface="Helvetica Neue"/>
                <a:sym typeface="Helvetica Neue"/>
              </a:rPr>
              <a:t>*MSB growers chose to apply at higher app rates (our recommended was ~15 st/ac) because they wanted significant carbon capture!  </a:t>
            </a:r>
            <a:endParaRPr sz="900">
              <a:solidFill>
                <a:srgbClr val="595959"/>
              </a:solidFill>
              <a:latin typeface="Helvetica Neue"/>
              <a:ea typeface="Helvetica Neue"/>
              <a:cs typeface="Helvetica Neue"/>
              <a:sym typeface="Helvetica Neue"/>
            </a:endParaRPr>
          </a:p>
          <a:p>
            <a:pPr indent="0" lvl="0" marL="0" marR="0" rtl="0" algn="l">
              <a:spcBef>
                <a:spcPts val="0"/>
              </a:spcBef>
              <a:spcAft>
                <a:spcPts val="0"/>
              </a:spcAft>
              <a:buNone/>
            </a:pPr>
            <a:r>
              <a:t/>
            </a:r>
            <a:endParaRPr sz="1000">
              <a:solidFill>
                <a:srgbClr val="595959"/>
              </a:solidFill>
              <a:latin typeface="Helvetica Neue"/>
              <a:ea typeface="Helvetica Neue"/>
              <a:cs typeface="Helvetica Neue"/>
              <a:sym typeface="Helvetica Neue"/>
            </a:endParaRPr>
          </a:p>
          <a:p>
            <a:pPr indent="0" lvl="0" marL="457200" rtl="0" algn="l">
              <a:spcBef>
                <a:spcPts val="0"/>
              </a:spcBef>
              <a:spcAft>
                <a:spcPts val="0"/>
              </a:spcAft>
              <a:buNone/>
            </a:pPr>
            <a:r>
              <a:rPr lang="en" sz="1100">
                <a:solidFill>
                  <a:schemeClr val="dk1"/>
                </a:solidFill>
                <a:latin typeface="Helvetica Neue"/>
                <a:ea typeface="Helvetica Neue"/>
                <a:cs typeface="Helvetica Neue"/>
                <a:sym typeface="Helvetica Neue"/>
              </a:rPr>
              <a:t>Initial CO2 capture rates from Summer 2022 </a:t>
            </a:r>
            <a:endParaRPr sz="1100">
              <a:solidFill>
                <a:schemeClr val="dk1"/>
              </a:solidFill>
              <a:highlight>
                <a:srgbClr val="FFF2CC"/>
              </a:highlight>
              <a:latin typeface="Helvetica Neue"/>
              <a:ea typeface="Helvetica Neue"/>
              <a:cs typeface="Helvetica Neue"/>
              <a:sym typeface="Helvetica Neue"/>
            </a:endParaRPr>
          </a:p>
          <a:p>
            <a:pPr indent="0" lvl="0" marL="0" rtl="0" algn="l">
              <a:spcBef>
                <a:spcPts val="0"/>
              </a:spcBef>
              <a:spcAft>
                <a:spcPts val="0"/>
              </a:spcAft>
              <a:buNone/>
            </a:pPr>
            <a:r>
              <a:t/>
            </a:r>
            <a:endParaRPr sz="1100">
              <a:solidFill>
                <a:schemeClr val="dk1"/>
              </a:solidFill>
              <a:highlight>
                <a:srgbClr val="FFF2CC"/>
              </a:highlight>
              <a:latin typeface="Helvetica Neue"/>
              <a:ea typeface="Helvetica Neue"/>
              <a:cs typeface="Helvetica Neue"/>
              <a:sym typeface="Helvetica Neue"/>
            </a:endParaRPr>
          </a:p>
          <a:p>
            <a:pPr indent="0" lvl="0" marL="457200" rtl="0" algn="l">
              <a:spcBef>
                <a:spcPts val="0"/>
              </a:spcBef>
              <a:spcAft>
                <a:spcPts val="0"/>
              </a:spcAft>
              <a:buNone/>
            </a:pPr>
            <a:r>
              <a:rPr lang="en" sz="1100">
                <a:solidFill>
                  <a:schemeClr val="dk1"/>
                </a:solidFill>
                <a:highlight>
                  <a:schemeClr val="accent6"/>
                </a:highlight>
                <a:latin typeface="Helvetica Neue"/>
                <a:ea typeface="Helvetica Neue"/>
                <a:cs typeface="Helvetica Neue"/>
                <a:sym typeface="Helvetica Neue"/>
              </a:rPr>
              <a:t>→ Economic benefits for the bottom line</a:t>
            </a:r>
            <a:endParaRPr sz="1100">
              <a:solidFill>
                <a:schemeClr val="dk1"/>
              </a:solidFill>
              <a:highlight>
                <a:schemeClr val="accent6"/>
              </a:highlight>
              <a:latin typeface="Helvetica Neue"/>
              <a:ea typeface="Helvetica Neue"/>
              <a:cs typeface="Helvetica Neue"/>
              <a:sym typeface="Helvetica Neue"/>
            </a:endParaRPr>
          </a:p>
          <a:p>
            <a:pPr indent="0" lvl="0" marL="457200" rtl="0" algn="l">
              <a:spcBef>
                <a:spcPts val="0"/>
              </a:spcBef>
              <a:spcAft>
                <a:spcPts val="0"/>
              </a:spcAft>
              <a:buNone/>
            </a:pPr>
            <a:r>
              <a:t/>
            </a:r>
            <a:endParaRPr sz="1100">
              <a:solidFill>
                <a:schemeClr val="dk1"/>
              </a:solidFill>
              <a:highlight>
                <a:schemeClr val="accent6"/>
              </a:highlight>
              <a:latin typeface="Helvetica Neue"/>
              <a:ea typeface="Helvetica Neue"/>
              <a:cs typeface="Helvetica Neue"/>
              <a:sym typeface="Helvetica Neue"/>
            </a:endParaRPr>
          </a:p>
          <a:p>
            <a:pPr indent="0" lvl="0" marL="457200" rtl="0" algn="l">
              <a:spcBef>
                <a:spcPts val="0"/>
              </a:spcBef>
              <a:spcAft>
                <a:spcPts val="0"/>
              </a:spcAft>
              <a:buNone/>
            </a:pPr>
            <a:r>
              <a:rPr lang="en" sz="1100">
                <a:solidFill>
                  <a:schemeClr val="dk1"/>
                </a:solidFill>
                <a:highlight>
                  <a:schemeClr val="accent6"/>
                </a:highlight>
                <a:latin typeface="Helvetica Neue"/>
                <a:ea typeface="Helvetica Neue"/>
                <a:cs typeface="Helvetica Neue"/>
                <a:sym typeface="Helvetica Neue"/>
              </a:rPr>
              <a:t>→ Reduce GHG footprint of sugarbeet cultivation</a:t>
            </a:r>
            <a:endParaRPr sz="1100">
              <a:solidFill>
                <a:schemeClr val="dk1"/>
              </a:solidFill>
              <a:highlight>
                <a:schemeClr val="accent6"/>
              </a:highlight>
              <a:latin typeface="Helvetica Neue"/>
              <a:ea typeface="Helvetica Neue"/>
              <a:cs typeface="Helvetica Neue"/>
              <a:sym typeface="Helvetica Neue"/>
            </a:endParaRPr>
          </a:p>
        </p:txBody>
      </p:sp>
      <p:pic>
        <p:nvPicPr>
          <p:cNvPr id="484" name="Google Shape;484;p56"/>
          <p:cNvPicPr preferRelativeResize="0"/>
          <p:nvPr/>
        </p:nvPicPr>
        <p:blipFill rotWithShape="1">
          <a:blip r:embed="rId3">
            <a:alphaModFix amt="74000"/>
          </a:blip>
          <a:srcRect b="0" l="0" r="0" t="0"/>
          <a:stretch/>
        </p:blipFill>
        <p:spPr>
          <a:xfrm>
            <a:off x="7900514" y="76267"/>
            <a:ext cx="1110066" cy="261192"/>
          </a:xfrm>
          <a:prstGeom prst="rect">
            <a:avLst/>
          </a:prstGeom>
          <a:noFill/>
          <a:ln>
            <a:noFill/>
          </a:ln>
        </p:spPr>
      </p:pic>
      <p:pic>
        <p:nvPicPr>
          <p:cNvPr id="485" name="Google Shape;485;p56"/>
          <p:cNvPicPr preferRelativeResize="0"/>
          <p:nvPr/>
        </p:nvPicPr>
        <p:blipFill>
          <a:blip r:embed="rId4">
            <a:alphaModFix/>
          </a:blip>
          <a:stretch>
            <a:fillRect/>
          </a:stretch>
        </p:blipFill>
        <p:spPr>
          <a:xfrm>
            <a:off x="844575" y="840263"/>
            <a:ext cx="4594575" cy="351772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57"/>
          <p:cNvSpPr/>
          <p:nvPr/>
        </p:nvSpPr>
        <p:spPr>
          <a:xfrm>
            <a:off x="0" y="0"/>
            <a:ext cx="9144000" cy="436800"/>
          </a:xfrm>
          <a:prstGeom prst="rect">
            <a:avLst/>
          </a:prstGeom>
          <a:solidFill>
            <a:srgbClr val="B45F0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492" name="Google Shape;492;p57"/>
          <p:cNvCxnSpPr/>
          <p:nvPr/>
        </p:nvCxnSpPr>
        <p:spPr>
          <a:xfrm>
            <a:off x="81109" y="421565"/>
            <a:ext cx="8981700" cy="0"/>
          </a:xfrm>
          <a:prstGeom prst="straightConnector1">
            <a:avLst/>
          </a:prstGeom>
          <a:noFill/>
          <a:ln cap="flat" cmpd="sng" w="28575">
            <a:solidFill>
              <a:schemeClr val="dk1"/>
            </a:solidFill>
            <a:prstDash val="solid"/>
            <a:miter lim="800000"/>
            <a:headEnd len="sm" w="sm" type="none"/>
            <a:tailEnd len="sm" w="sm" type="none"/>
          </a:ln>
        </p:spPr>
      </p:cxnSp>
      <p:sp>
        <p:nvSpPr>
          <p:cNvPr id="493" name="Google Shape;493;p57"/>
          <p:cNvSpPr/>
          <p:nvPr/>
        </p:nvSpPr>
        <p:spPr>
          <a:xfrm>
            <a:off x="3535251" y="946598"/>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94" name="Google Shape;494;p57"/>
          <p:cNvSpPr txBox="1"/>
          <p:nvPr/>
        </p:nvSpPr>
        <p:spPr>
          <a:xfrm>
            <a:off x="67675" y="32225"/>
            <a:ext cx="7963500" cy="377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000">
                <a:solidFill>
                  <a:srgbClr val="FFFFFF"/>
                </a:solidFill>
                <a:latin typeface="Helvetica Neue"/>
                <a:ea typeface="Helvetica Neue"/>
                <a:cs typeface="Helvetica Neue"/>
                <a:sym typeface="Helvetica Neue"/>
              </a:rPr>
              <a:t>Other cobenefit: </a:t>
            </a:r>
            <a:r>
              <a:rPr lang="en" sz="2000">
                <a:solidFill>
                  <a:srgbClr val="FFFFFF"/>
                </a:solidFill>
                <a:latin typeface="Helvetica Neue Light"/>
                <a:ea typeface="Helvetica Neue Light"/>
                <a:cs typeface="Helvetica Neue Light"/>
                <a:sym typeface="Helvetica Neue Light"/>
              </a:rPr>
              <a:t>Basalt application </a:t>
            </a:r>
            <a:r>
              <a:rPr lang="en" sz="2000">
                <a:solidFill>
                  <a:srgbClr val="FFFFFF"/>
                </a:solidFill>
                <a:latin typeface="Helvetica Neue Light"/>
                <a:ea typeface="Helvetica Neue Light"/>
                <a:cs typeface="Helvetica Neue Light"/>
                <a:sym typeface="Helvetica Neue Light"/>
              </a:rPr>
              <a:t>mitigated</a:t>
            </a:r>
            <a:r>
              <a:rPr lang="en" sz="2000">
                <a:solidFill>
                  <a:srgbClr val="FFFFFF"/>
                </a:solidFill>
                <a:latin typeface="Helvetica Neue Light"/>
                <a:ea typeface="Helvetica Neue Light"/>
                <a:cs typeface="Helvetica Neue Light"/>
                <a:sym typeface="Helvetica Neue Light"/>
              </a:rPr>
              <a:t> CEC decrease</a:t>
            </a:r>
            <a:endParaRPr sz="1100">
              <a:solidFill>
                <a:srgbClr val="FFFFFF"/>
              </a:solidFill>
            </a:endParaRPr>
          </a:p>
        </p:txBody>
      </p:sp>
      <p:pic>
        <p:nvPicPr>
          <p:cNvPr id="495" name="Google Shape;495;p57"/>
          <p:cNvPicPr preferRelativeResize="0"/>
          <p:nvPr/>
        </p:nvPicPr>
        <p:blipFill rotWithShape="1">
          <a:blip r:embed="rId3">
            <a:alphaModFix amt="14000"/>
          </a:blip>
          <a:srcRect b="0" l="0" r="0" t="0"/>
          <a:stretch/>
        </p:blipFill>
        <p:spPr>
          <a:xfrm>
            <a:off x="7900514" y="76267"/>
            <a:ext cx="1110066" cy="261192"/>
          </a:xfrm>
          <a:prstGeom prst="rect">
            <a:avLst/>
          </a:prstGeom>
          <a:noFill/>
          <a:ln>
            <a:noFill/>
          </a:ln>
        </p:spPr>
      </p:pic>
      <p:sp>
        <p:nvSpPr>
          <p:cNvPr id="496" name="Google Shape;496;p57"/>
          <p:cNvSpPr txBox="1"/>
          <p:nvPr/>
        </p:nvSpPr>
        <p:spPr>
          <a:xfrm>
            <a:off x="266269" y="4761441"/>
            <a:ext cx="2068800" cy="2079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rPr b="1" lang="en" sz="900">
                <a:solidFill>
                  <a:schemeClr val="dk1"/>
                </a:solidFill>
                <a:latin typeface="Helvetica Neue"/>
                <a:ea typeface="Helvetica Neue"/>
                <a:cs typeface="Helvetica Neue"/>
                <a:sym typeface="Helvetica Neue"/>
              </a:rPr>
              <a:t>Source:  Lithos Team</a:t>
            </a:r>
            <a:endParaRPr b="1" sz="500">
              <a:solidFill>
                <a:schemeClr val="dk1"/>
              </a:solidFill>
            </a:endParaRPr>
          </a:p>
        </p:txBody>
      </p:sp>
      <p:pic>
        <p:nvPicPr>
          <p:cNvPr id="497" name="Google Shape;497;p57"/>
          <p:cNvPicPr preferRelativeResize="0"/>
          <p:nvPr/>
        </p:nvPicPr>
        <p:blipFill rotWithShape="1">
          <a:blip r:embed="rId3">
            <a:alphaModFix amt="74000"/>
          </a:blip>
          <a:srcRect b="0" l="0" r="0" t="0"/>
          <a:stretch/>
        </p:blipFill>
        <p:spPr>
          <a:xfrm>
            <a:off x="7900514" y="76267"/>
            <a:ext cx="1110066" cy="261192"/>
          </a:xfrm>
          <a:prstGeom prst="rect">
            <a:avLst/>
          </a:prstGeom>
          <a:noFill/>
          <a:ln>
            <a:noFill/>
          </a:ln>
        </p:spPr>
      </p:pic>
      <p:pic>
        <p:nvPicPr>
          <p:cNvPr id="498" name="Google Shape;498;p57"/>
          <p:cNvPicPr preferRelativeResize="0"/>
          <p:nvPr/>
        </p:nvPicPr>
        <p:blipFill rotWithShape="1">
          <a:blip r:embed="rId4">
            <a:alphaModFix/>
          </a:blip>
          <a:srcRect b="0" l="68738" r="0" t="0"/>
          <a:stretch/>
        </p:blipFill>
        <p:spPr>
          <a:xfrm>
            <a:off x="740050" y="1070350"/>
            <a:ext cx="1777650" cy="2143125"/>
          </a:xfrm>
          <a:prstGeom prst="rect">
            <a:avLst/>
          </a:prstGeom>
          <a:noFill/>
          <a:ln>
            <a:noFill/>
          </a:ln>
        </p:spPr>
      </p:pic>
      <p:pic>
        <p:nvPicPr>
          <p:cNvPr id="499" name="Google Shape;499;p57"/>
          <p:cNvPicPr preferRelativeResize="0"/>
          <p:nvPr/>
        </p:nvPicPr>
        <p:blipFill rotWithShape="1">
          <a:blip r:embed="rId4">
            <a:alphaModFix/>
          </a:blip>
          <a:srcRect b="0" l="39661" r="32779" t="89857"/>
          <a:stretch/>
        </p:blipFill>
        <p:spPr>
          <a:xfrm>
            <a:off x="974798" y="2978825"/>
            <a:ext cx="1498925" cy="207900"/>
          </a:xfrm>
          <a:prstGeom prst="rect">
            <a:avLst/>
          </a:prstGeom>
          <a:noFill/>
          <a:ln>
            <a:noFill/>
          </a:ln>
        </p:spPr>
      </p:pic>
      <p:pic>
        <p:nvPicPr>
          <p:cNvPr id="500" name="Google Shape;500;p57"/>
          <p:cNvPicPr preferRelativeResize="0"/>
          <p:nvPr/>
        </p:nvPicPr>
        <p:blipFill rotWithShape="1">
          <a:blip r:embed="rId5">
            <a:alphaModFix/>
          </a:blip>
          <a:srcRect b="0" l="0" r="96240" t="0"/>
          <a:stretch/>
        </p:blipFill>
        <p:spPr>
          <a:xfrm>
            <a:off x="529751" y="1098550"/>
            <a:ext cx="210300" cy="2106375"/>
          </a:xfrm>
          <a:prstGeom prst="rect">
            <a:avLst/>
          </a:prstGeom>
          <a:noFill/>
          <a:ln>
            <a:noFill/>
          </a:ln>
        </p:spPr>
      </p:pic>
      <p:sp>
        <p:nvSpPr>
          <p:cNvPr id="501" name="Google Shape;501;p57"/>
          <p:cNvSpPr txBox="1"/>
          <p:nvPr/>
        </p:nvSpPr>
        <p:spPr>
          <a:xfrm>
            <a:off x="529750" y="3614163"/>
            <a:ext cx="82332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1"/>
                </a:solidFill>
                <a:latin typeface="Calibri"/>
                <a:ea typeface="Calibri"/>
                <a:cs typeface="Calibri"/>
                <a:sym typeface="Calibri"/>
              </a:rPr>
              <a:t>Percent change in cation exchange capacity (CEC) and exchangeable potassium (K), magnesium (Mg), and calcium (Ca) in the soil before basalt application and at harvest. Positive values indicate an increase in the parameter over the growing season. The soil pH on all plots was &gt;7 so the CEC is determined solely by base cation concentrations. </a:t>
            </a:r>
            <a:r>
              <a:rPr b="1" lang="en" sz="1100">
                <a:solidFill>
                  <a:schemeClr val="dk1"/>
                </a:solidFill>
                <a:latin typeface="Calibri"/>
                <a:ea typeface="Calibri"/>
                <a:cs typeface="Calibri"/>
                <a:sym typeface="Calibri"/>
              </a:rPr>
              <a:t>The calcium loss was </a:t>
            </a:r>
            <a:r>
              <a:rPr b="1" lang="en" sz="1100">
                <a:solidFill>
                  <a:schemeClr val="dk1"/>
                </a:solidFill>
                <a:latin typeface="Calibri"/>
                <a:ea typeface="Calibri"/>
                <a:cs typeface="Calibri"/>
                <a:sym typeface="Calibri"/>
              </a:rPr>
              <a:t>mitigated</a:t>
            </a:r>
            <a:r>
              <a:rPr b="1" lang="en" sz="1100">
                <a:solidFill>
                  <a:schemeClr val="dk1"/>
                </a:solidFill>
                <a:latin typeface="Calibri"/>
                <a:ea typeface="Calibri"/>
                <a:cs typeface="Calibri"/>
                <a:sym typeface="Calibri"/>
              </a:rPr>
              <a:t> by basalt application, driving the same trend in CEC.</a:t>
            </a:r>
            <a:endParaRPr b="1"/>
          </a:p>
        </p:txBody>
      </p:sp>
      <p:sp>
        <p:nvSpPr>
          <p:cNvPr id="502" name="Google Shape;502;p57"/>
          <p:cNvSpPr/>
          <p:nvPr/>
        </p:nvSpPr>
        <p:spPr>
          <a:xfrm>
            <a:off x="412200" y="887275"/>
            <a:ext cx="2252100" cy="2378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03" name="Google Shape;503;p57"/>
          <p:cNvPicPr preferRelativeResize="0"/>
          <p:nvPr/>
        </p:nvPicPr>
        <p:blipFill>
          <a:blip r:embed="rId6">
            <a:alphaModFix/>
          </a:blip>
          <a:stretch>
            <a:fillRect/>
          </a:stretch>
        </p:blipFill>
        <p:spPr>
          <a:xfrm>
            <a:off x="829550" y="597250"/>
            <a:ext cx="7070977" cy="27315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58"/>
          <p:cNvSpPr txBox="1"/>
          <p:nvPr>
            <p:ph idx="1" type="body"/>
          </p:nvPr>
        </p:nvSpPr>
        <p:spPr>
          <a:xfrm>
            <a:off x="0" y="1019913"/>
            <a:ext cx="1715100" cy="156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u="sng">
                <a:latin typeface="Helvetica Neue"/>
                <a:ea typeface="Helvetica Neue"/>
                <a:cs typeface="Helvetica Neue"/>
                <a:sym typeface="Helvetica Neue"/>
              </a:rPr>
              <a:t>Reverses Silica stripping</a:t>
            </a:r>
            <a:endParaRPr b="1" sz="1200" u="sng">
              <a:latin typeface="Helvetica Neue"/>
              <a:ea typeface="Helvetica Neue"/>
              <a:cs typeface="Helvetica Neue"/>
              <a:sym typeface="Helvetica Neue"/>
            </a:endParaRPr>
          </a:p>
          <a:p>
            <a:pPr indent="0" lvl="0" marL="0" rtl="0" algn="l">
              <a:spcBef>
                <a:spcPts val="1200"/>
              </a:spcBef>
              <a:spcAft>
                <a:spcPts val="0"/>
              </a:spcAft>
              <a:buNone/>
            </a:pPr>
            <a:r>
              <a:rPr lang="en" sz="1200">
                <a:latin typeface="Helvetica Neue Light"/>
                <a:ea typeface="Helvetica Neue Light"/>
                <a:cs typeface="Helvetica Neue Light"/>
                <a:sym typeface="Helvetica Neue Light"/>
              </a:rPr>
              <a:t>- Si role in soil + plants</a:t>
            </a:r>
            <a:endParaRPr sz="1200">
              <a:latin typeface="Helvetica Neue Light"/>
              <a:ea typeface="Helvetica Neue Light"/>
              <a:cs typeface="Helvetica Neue Light"/>
              <a:sym typeface="Helvetica Neue Light"/>
            </a:endParaRPr>
          </a:p>
          <a:p>
            <a:pPr indent="0" lvl="0" marL="0" rtl="0" algn="l">
              <a:spcBef>
                <a:spcPts val="1200"/>
              </a:spcBef>
              <a:spcAft>
                <a:spcPts val="0"/>
              </a:spcAft>
              <a:buNone/>
            </a:pPr>
            <a:r>
              <a:rPr lang="en" sz="1200">
                <a:latin typeface="Helvetica Neue Light"/>
                <a:ea typeface="Helvetica Neue Light"/>
                <a:cs typeface="Helvetica Neue Light"/>
                <a:sym typeface="Helvetica Neue Light"/>
              </a:rPr>
              <a:t>- Basalt addition reverses Si stripping! </a:t>
            </a:r>
            <a:endParaRPr sz="1200">
              <a:latin typeface="Helvetica Neue Light"/>
              <a:ea typeface="Helvetica Neue Light"/>
              <a:cs typeface="Helvetica Neue Light"/>
              <a:sym typeface="Helvetica Neue Light"/>
            </a:endParaRPr>
          </a:p>
          <a:p>
            <a:pPr indent="0" lvl="0" marL="457200" rtl="0" algn="l">
              <a:spcBef>
                <a:spcPts val="1200"/>
              </a:spcBef>
              <a:spcAft>
                <a:spcPts val="0"/>
              </a:spcAft>
              <a:buNone/>
            </a:pPr>
            <a:r>
              <a:t/>
            </a:r>
            <a:endParaRPr sz="1200">
              <a:latin typeface="Helvetica Neue Light"/>
              <a:ea typeface="Helvetica Neue Light"/>
              <a:cs typeface="Helvetica Neue Light"/>
              <a:sym typeface="Helvetica Neue Light"/>
            </a:endParaRPr>
          </a:p>
          <a:p>
            <a:pPr indent="0" lvl="0" marL="457200" rtl="0" algn="l">
              <a:spcBef>
                <a:spcPts val="1200"/>
              </a:spcBef>
              <a:spcAft>
                <a:spcPts val="0"/>
              </a:spcAft>
              <a:buNone/>
            </a:pPr>
            <a:r>
              <a:t/>
            </a:r>
            <a:endParaRPr sz="1200">
              <a:latin typeface="Helvetica Neue Light"/>
              <a:ea typeface="Helvetica Neue Light"/>
              <a:cs typeface="Helvetica Neue Light"/>
              <a:sym typeface="Helvetica Neue Light"/>
            </a:endParaRPr>
          </a:p>
          <a:p>
            <a:pPr indent="0" lvl="0" marL="0" rtl="0" algn="l">
              <a:spcBef>
                <a:spcPts val="1200"/>
              </a:spcBef>
              <a:spcAft>
                <a:spcPts val="1200"/>
              </a:spcAft>
              <a:buNone/>
            </a:pPr>
            <a:r>
              <a:t/>
            </a:r>
            <a:endParaRPr sz="1200">
              <a:latin typeface="Helvetica Neue Light"/>
              <a:ea typeface="Helvetica Neue Light"/>
              <a:cs typeface="Helvetica Neue Light"/>
              <a:sym typeface="Helvetica Neue Light"/>
            </a:endParaRPr>
          </a:p>
        </p:txBody>
      </p:sp>
      <p:pic>
        <p:nvPicPr>
          <p:cNvPr id="509" name="Google Shape;509;p58"/>
          <p:cNvPicPr preferRelativeResize="0"/>
          <p:nvPr/>
        </p:nvPicPr>
        <p:blipFill>
          <a:blip r:embed="rId3">
            <a:alphaModFix/>
          </a:blip>
          <a:stretch>
            <a:fillRect/>
          </a:stretch>
        </p:blipFill>
        <p:spPr>
          <a:xfrm>
            <a:off x="5686975" y="1024713"/>
            <a:ext cx="2246400" cy="1498749"/>
          </a:xfrm>
          <a:prstGeom prst="rect">
            <a:avLst/>
          </a:prstGeom>
          <a:noFill/>
          <a:ln>
            <a:noFill/>
          </a:ln>
        </p:spPr>
      </p:pic>
      <p:pic>
        <p:nvPicPr>
          <p:cNvPr id="510" name="Google Shape;510;p58"/>
          <p:cNvPicPr preferRelativeResize="0"/>
          <p:nvPr/>
        </p:nvPicPr>
        <p:blipFill>
          <a:blip r:embed="rId4">
            <a:alphaModFix/>
          </a:blip>
          <a:stretch>
            <a:fillRect/>
          </a:stretch>
        </p:blipFill>
        <p:spPr>
          <a:xfrm>
            <a:off x="6536976" y="2642225"/>
            <a:ext cx="2457449" cy="1621914"/>
          </a:xfrm>
          <a:prstGeom prst="rect">
            <a:avLst/>
          </a:prstGeom>
          <a:noFill/>
          <a:ln>
            <a:noFill/>
          </a:ln>
        </p:spPr>
      </p:pic>
      <p:pic>
        <p:nvPicPr>
          <p:cNvPr id="511" name="Google Shape;511;p58"/>
          <p:cNvPicPr preferRelativeResize="0"/>
          <p:nvPr/>
        </p:nvPicPr>
        <p:blipFill>
          <a:blip r:embed="rId5">
            <a:alphaModFix/>
          </a:blip>
          <a:stretch>
            <a:fillRect/>
          </a:stretch>
        </p:blipFill>
        <p:spPr>
          <a:xfrm>
            <a:off x="4571988" y="2642225"/>
            <a:ext cx="1836525" cy="1836525"/>
          </a:xfrm>
          <a:prstGeom prst="rect">
            <a:avLst/>
          </a:prstGeom>
          <a:noFill/>
          <a:ln>
            <a:noFill/>
          </a:ln>
        </p:spPr>
      </p:pic>
      <p:cxnSp>
        <p:nvCxnSpPr>
          <p:cNvPr id="512" name="Google Shape;512;p58"/>
          <p:cNvCxnSpPr/>
          <p:nvPr/>
        </p:nvCxnSpPr>
        <p:spPr>
          <a:xfrm flipH="1">
            <a:off x="4157050" y="821750"/>
            <a:ext cx="8100" cy="4155300"/>
          </a:xfrm>
          <a:prstGeom prst="straightConnector1">
            <a:avLst/>
          </a:prstGeom>
          <a:noFill/>
          <a:ln cap="flat" cmpd="sng" w="28575">
            <a:solidFill>
              <a:schemeClr val="dk2"/>
            </a:solidFill>
            <a:prstDash val="solid"/>
            <a:round/>
            <a:headEnd len="med" w="med" type="none"/>
            <a:tailEnd len="med" w="med" type="none"/>
          </a:ln>
        </p:spPr>
      </p:cxnSp>
      <p:pic>
        <p:nvPicPr>
          <p:cNvPr id="513" name="Google Shape;513;p58"/>
          <p:cNvPicPr preferRelativeResize="0"/>
          <p:nvPr/>
        </p:nvPicPr>
        <p:blipFill>
          <a:blip r:embed="rId6">
            <a:alphaModFix/>
          </a:blip>
          <a:stretch>
            <a:fillRect/>
          </a:stretch>
        </p:blipFill>
        <p:spPr>
          <a:xfrm>
            <a:off x="1601350" y="798655"/>
            <a:ext cx="2514549" cy="2210121"/>
          </a:xfrm>
          <a:prstGeom prst="rect">
            <a:avLst/>
          </a:prstGeom>
          <a:noFill/>
          <a:ln>
            <a:noFill/>
          </a:ln>
        </p:spPr>
      </p:pic>
      <p:sp>
        <p:nvSpPr>
          <p:cNvPr id="514" name="Google Shape;514;p58"/>
          <p:cNvSpPr txBox="1"/>
          <p:nvPr>
            <p:ph idx="1" type="body"/>
          </p:nvPr>
        </p:nvSpPr>
        <p:spPr>
          <a:xfrm>
            <a:off x="1293200" y="2969763"/>
            <a:ext cx="2822700" cy="357600"/>
          </a:xfrm>
          <a:prstGeom prst="rect">
            <a:avLst/>
          </a:prstGeom>
        </p:spPr>
        <p:txBody>
          <a:bodyPr anchorCtr="0" anchor="t" bIns="91425" lIns="91425" spcFirstLastPara="1" rIns="91425" wrap="square" tIns="91425">
            <a:noAutofit/>
          </a:bodyPr>
          <a:lstStyle/>
          <a:p>
            <a:pPr indent="0" lvl="0" marL="457200" rtl="0" algn="l">
              <a:spcBef>
                <a:spcPts val="0"/>
              </a:spcBef>
              <a:spcAft>
                <a:spcPts val="1200"/>
              </a:spcAft>
              <a:buClr>
                <a:schemeClr val="dk1"/>
              </a:buClr>
              <a:buSzPts val="605"/>
              <a:buFont typeface="Arial"/>
              <a:buNone/>
            </a:pPr>
            <a:r>
              <a:rPr lang="en" sz="960">
                <a:latin typeface="Helvetica Neue Light"/>
                <a:ea typeface="Helvetica Neue Light"/>
                <a:cs typeface="Helvetica Neue Light"/>
                <a:sym typeface="Helvetica Neue Light"/>
              </a:rPr>
              <a:t>Epstein 1993, "</a:t>
            </a:r>
            <a:r>
              <a:rPr lang="en" sz="960" u="sng">
                <a:solidFill>
                  <a:schemeClr val="accent5"/>
                </a:solidFill>
                <a:latin typeface="Helvetica Neue Light"/>
                <a:ea typeface="Helvetica Neue Light"/>
                <a:cs typeface="Helvetica Neue Light"/>
                <a:sym typeface="Helvetica Neue Light"/>
                <a:hlinkClick r:id="rId7">
                  <a:extLst>
                    <a:ext uri="{A12FA001-AC4F-418D-AE19-62706E023703}">
                      <ahyp:hlinkClr val="tx"/>
                    </a:ext>
                  </a:extLst>
                </a:hlinkClick>
              </a:rPr>
              <a:t>The anomaly of silicon in plant biology</a:t>
            </a:r>
            <a:r>
              <a:rPr lang="en" sz="960">
                <a:latin typeface="Helvetica Neue Light"/>
                <a:ea typeface="Helvetica Neue Light"/>
                <a:cs typeface="Helvetica Neue Light"/>
                <a:sym typeface="Helvetica Neue Light"/>
              </a:rPr>
              <a:t>" </a:t>
            </a:r>
            <a:endParaRPr i="1" sz="685">
              <a:latin typeface="Helvetica Neue Light"/>
              <a:ea typeface="Helvetica Neue Light"/>
              <a:cs typeface="Helvetica Neue Light"/>
              <a:sym typeface="Helvetica Neue Light"/>
            </a:endParaRPr>
          </a:p>
        </p:txBody>
      </p:sp>
      <p:sp>
        <p:nvSpPr>
          <p:cNvPr id="515" name="Google Shape;515;p58"/>
          <p:cNvSpPr/>
          <p:nvPr/>
        </p:nvSpPr>
        <p:spPr>
          <a:xfrm>
            <a:off x="1601350" y="2408849"/>
            <a:ext cx="2514600" cy="309300"/>
          </a:xfrm>
          <a:prstGeom prst="roundRect">
            <a:avLst>
              <a:gd fmla="val 16667" name="adj"/>
            </a:avLst>
          </a:prstGeom>
          <a:noFill/>
          <a:ln cap="flat" cmpd="sng" w="19050">
            <a:solidFill>
              <a:srgbClr val="56BE7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58"/>
          <p:cNvSpPr/>
          <p:nvPr/>
        </p:nvSpPr>
        <p:spPr>
          <a:xfrm>
            <a:off x="0" y="0"/>
            <a:ext cx="9144000" cy="436800"/>
          </a:xfrm>
          <a:prstGeom prst="rect">
            <a:avLst/>
          </a:prstGeom>
          <a:solidFill>
            <a:srgbClr val="007B7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highlight>
                <a:srgbClr val="0000FF"/>
              </a:highlight>
              <a:latin typeface="Calibri"/>
              <a:ea typeface="Calibri"/>
              <a:cs typeface="Calibri"/>
              <a:sym typeface="Calibri"/>
            </a:endParaRPr>
          </a:p>
        </p:txBody>
      </p:sp>
      <p:sp>
        <p:nvSpPr>
          <p:cNvPr id="517" name="Google Shape;517;p58"/>
          <p:cNvSpPr txBox="1"/>
          <p:nvPr/>
        </p:nvSpPr>
        <p:spPr>
          <a:xfrm>
            <a:off x="67672" y="32225"/>
            <a:ext cx="77103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800">
                <a:solidFill>
                  <a:schemeClr val="lt1"/>
                </a:solidFill>
                <a:latin typeface="Helvetica Neue"/>
                <a:ea typeface="Helvetica Neue"/>
                <a:cs typeface="Helvetica Neue"/>
                <a:sym typeface="Helvetica Neue"/>
              </a:rPr>
              <a:t>Silica replenishment → </a:t>
            </a:r>
            <a:r>
              <a:rPr lang="en" sz="1800">
                <a:solidFill>
                  <a:schemeClr val="lt1"/>
                </a:solidFill>
                <a:latin typeface="Helvetica Neue Light"/>
                <a:ea typeface="Helvetica Neue Light"/>
                <a:cs typeface="Helvetica Neue Light"/>
                <a:sym typeface="Helvetica Neue Light"/>
              </a:rPr>
              <a:t>Impacts on drought, salinity, pest </a:t>
            </a:r>
            <a:r>
              <a:rPr lang="en" sz="1800">
                <a:solidFill>
                  <a:schemeClr val="lt1"/>
                </a:solidFill>
                <a:latin typeface="Helvetica Neue Light"/>
                <a:ea typeface="Helvetica Neue Light"/>
                <a:cs typeface="Helvetica Neue Light"/>
                <a:sym typeface="Helvetica Neue Light"/>
              </a:rPr>
              <a:t>resistance</a:t>
            </a:r>
            <a:r>
              <a:rPr lang="en" sz="1800">
                <a:solidFill>
                  <a:schemeClr val="lt1"/>
                </a:solidFill>
                <a:latin typeface="Helvetica Neue Light"/>
                <a:ea typeface="Helvetica Neue Light"/>
                <a:cs typeface="Helvetica Neue Light"/>
                <a:sym typeface="Helvetica Neue Light"/>
              </a:rPr>
              <a:t>  </a:t>
            </a:r>
            <a:endParaRPr sz="1800">
              <a:solidFill>
                <a:schemeClr val="lt1"/>
              </a:solidFill>
              <a:latin typeface="Helvetica Neue Light"/>
              <a:ea typeface="Helvetica Neue Light"/>
              <a:cs typeface="Helvetica Neue Light"/>
              <a:sym typeface="Helvetica Neue Light"/>
            </a:endParaRPr>
          </a:p>
        </p:txBody>
      </p:sp>
      <p:pic>
        <p:nvPicPr>
          <p:cNvPr id="518" name="Google Shape;518;p58"/>
          <p:cNvPicPr preferRelativeResize="0"/>
          <p:nvPr/>
        </p:nvPicPr>
        <p:blipFill rotWithShape="1">
          <a:blip r:embed="rId8">
            <a:alphaModFix amt="74000"/>
          </a:blip>
          <a:srcRect b="0" l="0" r="0" t="0"/>
          <a:stretch/>
        </p:blipFill>
        <p:spPr>
          <a:xfrm>
            <a:off x="7900514" y="76267"/>
            <a:ext cx="1110066" cy="26119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id="138" name="Google Shape;138;p32"/>
          <p:cNvPicPr preferRelativeResize="0"/>
          <p:nvPr/>
        </p:nvPicPr>
        <p:blipFill rotWithShape="1">
          <a:blip r:embed="rId3">
            <a:alphaModFix/>
          </a:blip>
          <a:srcRect b="0" l="0" r="0" t="0"/>
          <a:stretch/>
        </p:blipFill>
        <p:spPr>
          <a:xfrm>
            <a:off x="3750204" y="525110"/>
            <a:ext cx="1457325" cy="342900"/>
          </a:xfrm>
          <a:prstGeom prst="rect">
            <a:avLst/>
          </a:prstGeom>
          <a:noFill/>
          <a:ln>
            <a:noFill/>
          </a:ln>
        </p:spPr>
      </p:pic>
      <p:pic>
        <p:nvPicPr>
          <p:cNvPr descr="A picture containing grass, outdoor, sky, field&#10;&#10;Description automatically generated" id="139" name="Google Shape;139;p32"/>
          <p:cNvPicPr preferRelativeResize="0"/>
          <p:nvPr/>
        </p:nvPicPr>
        <p:blipFill rotWithShape="1">
          <a:blip r:embed="rId4">
            <a:alphaModFix/>
          </a:blip>
          <a:srcRect b="0" l="0" r="0" t="0"/>
          <a:stretch/>
        </p:blipFill>
        <p:spPr>
          <a:xfrm>
            <a:off x="4776260" y="1242649"/>
            <a:ext cx="4367741" cy="2424344"/>
          </a:xfrm>
          <a:prstGeom prst="rect">
            <a:avLst/>
          </a:prstGeom>
          <a:noFill/>
          <a:ln>
            <a:noFill/>
          </a:ln>
        </p:spPr>
      </p:pic>
      <p:pic>
        <p:nvPicPr>
          <p:cNvPr descr="A picture containing nature, outdoor, mountain, day&#10;&#10;Description automatically generated" id="140" name="Google Shape;140;p32"/>
          <p:cNvPicPr preferRelativeResize="0"/>
          <p:nvPr/>
        </p:nvPicPr>
        <p:blipFill rotWithShape="1">
          <a:blip r:embed="rId5">
            <a:alphaModFix/>
          </a:blip>
          <a:srcRect b="0" l="0" r="0" t="0"/>
          <a:stretch/>
        </p:blipFill>
        <p:spPr>
          <a:xfrm>
            <a:off x="0" y="1244600"/>
            <a:ext cx="4367741" cy="2424340"/>
          </a:xfrm>
          <a:prstGeom prst="rect">
            <a:avLst/>
          </a:prstGeom>
          <a:noFill/>
          <a:ln>
            <a:noFill/>
          </a:ln>
        </p:spPr>
      </p:pic>
      <p:sp>
        <p:nvSpPr>
          <p:cNvPr id="141" name="Google Shape;141;p32"/>
          <p:cNvSpPr txBox="1"/>
          <p:nvPr/>
        </p:nvSpPr>
        <p:spPr>
          <a:xfrm>
            <a:off x="93364" y="3760400"/>
            <a:ext cx="4554600" cy="253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200">
                <a:solidFill>
                  <a:schemeClr val="dk2"/>
                </a:solidFill>
                <a:latin typeface="Helvetica Neue"/>
                <a:ea typeface="Helvetica Neue"/>
                <a:cs typeface="Helvetica Neue"/>
                <a:sym typeface="Helvetica Neue"/>
              </a:rPr>
              <a:t>Volcanic b</a:t>
            </a:r>
            <a:r>
              <a:rPr b="1" lang="en" sz="1200">
                <a:solidFill>
                  <a:schemeClr val="dk2"/>
                </a:solidFill>
                <a:latin typeface="Helvetica Neue"/>
                <a:ea typeface="Helvetica Neue"/>
                <a:cs typeface="Helvetica Neue"/>
                <a:sym typeface="Helvetica Neue"/>
              </a:rPr>
              <a:t>asalt fines </a:t>
            </a:r>
            <a:endParaRPr sz="1300">
              <a:solidFill>
                <a:schemeClr val="dk2"/>
              </a:solidFill>
            </a:endParaRPr>
          </a:p>
        </p:txBody>
      </p:sp>
      <p:sp>
        <p:nvSpPr>
          <p:cNvPr id="142" name="Google Shape;142;p32"/>
          <p:cNvSpPr txBox="1"/>
          <p:nvPr/>
        </p:nvSpPr>
        <p:spPr>
          <a:xfrm>
            <a:off x="4776260" y="3753134"/>
            <a:ext cx="4554600" cy="253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200">
                <a:solidFill>
                  <a:schemeClr val="dk2"/>
                </a:solidFill>
                <a:latin typeface="Helvetica Neue"/>
                <a:ea typeface="Helvetica Neue"/>
                <a:cs typeface="Helvetica Neue"/>
                <a:sym typeface="Helvetica Neue"/>
              </a:rPr>
              <a:t>Removing CO</a:t>
            </a:r>
            <a:r>
              <a:rPr b="1" baseline="-25000" lang="en" sz="1200">
                <a:solidFill>
                  <a:schemeClr val="dk2"/>
                </a:solidFill>
                <a:latin typeface="Helvetica Neue"/>
                <a:ea typeface="Helvetica Neue"/>
                <a:cs typeface="Helvetica Neue"/>
                <a:sym typeface="Helvetica Neue"/>
              </a:rPr>
              <a:t>2</a:t>
            </a:r>
            <a:r>
              <a:rPr b="1" lang="en" sz="1200">
                <a:solidFill>
                  <a:schemeClr val="dk2"/>
                </a:solidFill>
                <a:latin typeface="Helvetica Neue"/>
                <a:ea typeface="Helvetica Neue"/>
                <a:cs typeface="Helvetica Neue"/>
                <a:sym typeface="Helvetica Neue"/>
              </a:rPr>
              <a:t> </a:t>
            </a:r>
            <a:r>
              <a:rPr lang="en" sz="1200">
                <a:solidFill>
                  <a:schemeClr val="dk2"/>
                </a:solidFill>
                <a:latin typeface="Helvetica Neue Light"/>
                <a:ea typeface="Helvetica Neue Light"/>
                <a:cs typeface="Helvetica Neue Light"/>
                <a:sym typeface="Helvetica Neue Light"/>
              </a:rPr>
              <a:t>and </a:t>
            </a:r>
            <a:r>
              <a:rPr b="1" lang="en" sz="1200">
                <a:solidFill>
                  <a:schemeClr val="dk2"/>
                </a:solidFill>
                <a:latin typeface="Helvetica Neue"/>
                <a:ea typeface="Helvetica Neue"/>
                <a:cs typeface="Helvetica Neue"/>
                <a:sym typeface="Helvetica Neue"/>
              </a:rPr>
              <a:t>improving crop/soil health</a:t>
            </a:r>
            <a:r>
              <a:rPr lang="en" sz="1200">
                <a:solidFill>
                  <a:schemeClr val="dk2"/>
                </a:solidFill>
                <a:latin typeface="Helvetica Neue Light"/>
                <a:ea typeface="Helvetica Neue Light"/>
                <a:cs typeface="Helvetica Neue Light"/>
                <a:sym typeface="Helvetica Neue Light"/>
              </a:rPr>
              <a:t> for farmers</a:t>
            </a:r>
            <a:endParaRPr sz="1300">
              <a:solidFill>
                <a:schemeClr val="dk2"/>
              </a:solidFill>
            </a:endParaRPr>
          </a:p>
        </p:txBody>
      </p:sp>
      <p:cxnSp>
        <p:nvCxnSpPr>
          <p:cNvPr id="143" name="Google Shape;143;p32"/>
          <p:cNvCxnSpPr/>
          <p:nvPr/>
        </p:nvCxnSpPr>
        <p:spPr>
          <a:xfrm>
            <a:off x="3978803" y="3898900"/>
            <a:ext cx="288900" cy="0"/>
          </a:xfrm>
          <a:prstGeom prst="straightConnector1">
            <a:avLst/>
          </a:prstGeom>
          <a:noFill/>
          <a:ln cap="flat" cmpd="sng" w="9525">
            <a:solidFill>
              <a:schemeClr val="accent1"/>
            </a:solidFill>
            <a:prstDash val="solid"/>
            <a:miter lim="800000"/>
            <a:headEnd len="sm" w="sm" type="none"/>
            <a:tailEnd len="med" w="med" type="triangle"/>
          </a:ln>
        </p:spPr>
      </p:cxn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cxnSp>
        <p:nvCxnSpPr>
          <p:cNvPr id="523" name="Google Shape;523;p59"/>
          <p:cNvCxnSpPr/>
          <p:nvPr/>
        </p:nvCxnSpPr>
        <p:spPr>
          <a:xfrm flipH="1">
            <a:off x="4157050" y="821750"/>
            <a:ext cx="8100" cy="4155300"/>
          </a:xfrm>
          <a:prstGeom prst="straightConnector1">
            <a:avLst/>
          </a:prstGeom>
          <a:noFill/>
          <a:ln cap="flat" cmpd="sng" w="28575">
            <a:solidFill>
              <a:schemeClr val="dk2"/>
            </a:solidFill>
            <a:prstDash val="solid"/>
            <a:round/>
            <a:headEnd len="med" w="med" type="none"/>
            <a:tailEnd len="med" w="med" type="none"/>
          </a:ln>
        </p:spPr>
      </p:cxnSp>
      <p:pic>
        <p:nvPicPr>
          <p:cNvPr id="524" name="Google Shape;524;p59"/>
          <p:cNvPicPr preferRelativeResize="0"/>
          <p:nvPr/>
        </p:nvPicPr>
        <p:blipFill>
          <a:blip r:embed="rId3">
            <a:alphaModFix/>
          </a:blip>
          <a:stretch>
            <a:fillRect/>
          </a:stretch>
        </p:blipFill>
        <p:spPr>
          <a:xfrm>
            <a:off x="152400" y="1469225"/>
            <a:ext cx="3852249" cy="2023006"/>
          </a:xfrm>
          <a:prstGeom prst="rect">
            <a:avLst/>
          </a:prstGeom>
          <a:noFill/>
          <a:ln>
            <a:noFill/>
          </a:ln>
        </p:spPr>
      </p:pic>
      <p:sp>
        <p:nvSpPr>
          <p:cNvPr id="525" name="Google Shape;525;p59"/>
          <p:cNvSpPr txBox="1"/>
          <p:nvPr/>
        </p:nvSpPr>
        <p:spPr>
          <a:xfrm>
            <a:off x="419800" y="3887575"/>
            <a:ext cx="5256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Si: 3.7% energetic cost of incorporating lignin</a:t>
            </a:r>
            <a:endParaRPr sz="1200"/>
          </a:p>
          <a:p>
            <a:pPr indent="0" lvl="0" marL="0" rtl="0" algn="l">
              <a:spcBef>
                <a:spcPts val="0"/>
              </a:spcBef>
              <a:spcAft>
                <a:spcPts val="0"/>
              </a:spcAft>
              <a:buNone/>
            </a:pPr>
            <a:r>
              <a:rPr lang="en" sz="1200"/>
              <a:t>(Epstein 1994; Raven et al 1983; Raven et al 2005)</a:t>
            </a:r>
            <a:endParaRPr sz="1200"/>
          </a:p>
        </p:txBody>
      </p:sp>
      <p:pic>
        <p:nvPicPr>
          <p:cNvPr id="526" name="Google Shape;526;p59"/>
          <p:cNvPicPr preferRelativeResize="0"/>
          <p:nvPr/>
        </p:nvPicPr>
        <p:blipFill>
          <a:blip r:embed="rId4">
            <a:alphaModFix/>
          </a:blip>
          <a:stretch>
            <a:fillRect/>
          </a:stretch>
        </p:blipFill>
        <p:spPr>
          <a:xfrm>
            <a:off x="5686975" y="1024713"/>
            <a:ext cx="2246400" cy="1498749"/>
          </a:xfrm>
          <a:prstGeom prst="rect">
            <a:avLst/>
          </a:prstGeom>
          <a:noFill/>
          <a:ln>
            <a:noFill/>
          </a:ln>
        </p:spPr>
      </p:pic>
      <p:pic>
        <p:nvPicPr>
          <p:cNvPr id="527" name="Google Shape;527;p59"/>
          <p:cNvPicPr preferRelativeResize="0"/>
          <p:nvPr/>
        </p:nvPicPr>
        <p:blipFill>
          <a:blip r:embed="rId5">
            <a:alphaModFix/>
          </a:blip>
          <a:stretch>
            <a:fillRect/>
          </a:stretch>
        </p:blipFill>
        <p:spPr>
          <a:xfrm>
            <a:off x="6536976" y="2642225"/>
            <a:ext cx="2457449" cy="1621914"/>
          </a:xfrm>
          <a:prstGeom prst="rect">
            <a:avLst/>
          </a:prstGeom>
          <a:noFill/>
          <a:ln>
            <a:noFill/>
          </a:ln>
        </p:spPr>
      </p:pic>
      <p:pic>
        <p:nvPicPr>
          <p:cNvPr id="528" name="Google Shape;528;p59"/>
          <p:cNvPicPr preferRelativeResize="0"/>
          <p:nvPr/>
        </p:nvPicPr>
        <p:blipFill>
          <a:blip r:embed="rId6">
            <a:alphaModFix/>
          </a:blip>
          <a:stretch>
            <a:fillRect/>
          </a:stretch>
        </p:blipFill>
        <p:spPr>
          <a:xfrm>
            <a:off x="4571988" y="2642225"/>
            <a:ext cx="1836525" cy="1836525"/>
          </a:xfrm>
          <a:prstGeom prst="rect">
            <a:avLst/>
          </a:prstGeom>
          <a:noFill/>
          <a:ln>
            <a:noFill/>
          </a:ln>
        </p:spPr>
      </p:pic>
      <p:sp>
        <p:nvSpPr>
          <p:cNvPr id="529" name="Google Shape;529;p59"/>
          <p:cNvSpPr/>
          <p:nvPr/>
        </p:nvSpPr>
        <p:spPr>
          <a:xfrm>
            <a:off x="0" y="0"/>
            <a:ext cx="9144000" cy="436800"/>
          </a:xfrm>
          <a:prstGeom prst="rect">
            <a:avLst/>
          </a:prstGeom>
          <a:solidFill>
            <a:srgbClr val="007B7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highlight>
                <a:srgbClr val="0000FF"/>
              </a:highlight>
              <a:latin typeface="Calibri"/>
              <a:ea typeface="Calibri"/>
              <a:cs typeface="Calibri"/>
              <a:sym typeface="Calibri"/>
            </a:endParaRPr>
          </a:p>
        </p:txBody>
      </p:sp>
      <p:sp>
        <p:nvSpPr>
          <p:cNvPr id="530" name="Google Shape;530;p59"/>
          <p:cNvSpPr txBox="1"/>
          <p:nvPr/>
        </p:nvSpPr>
        <p:spPr>
          <a:xfrm>
            <a:off x="67672" y="32225"/>
            <a:ext cx="77103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800">
                <a:solidFill>
                  <a:schemeClr val="lt1"/>
                </a:solidFill>
                <a:latin typeface="Helvetica Neue"/>
                <a:ea typeface="Helvetica Neue"/>
                <a:cs typeface="Helvetica Neue"/>
                <a:sym typeface="Helvetica Neue"/>
              </a:rPr>
              <a:t>Silica replenishment → </a:t>
            </a:r>
            <a:r>
              <a:rPr lang="en" sz="1800">
                <a:solidFill>
                  <a:schemeClr val="lt1"/>
                </a:solidFill>
                <a:latin typeface="Helvetica Neue Light"/>
                <a:ea typeface="Helvetica Neue Light"/>
                <a:cs typeface="Helvetica Neue Light"/>
                <a:sym typeface="Helvetica Neue Light"/>
              </a:rPr>
              <a:t>Impacts on drought, salinity, pest resistance  </a:t>
            </a:r>
            <a:endParaRPr sz="1800">
              <a:solidFill>
                <a:schemeClr val="lt1"/>
              </a:solidFill>
              <a:latin typeface="Helvetica Neue Light"/>
              <a:ea typeface="Helvetica Neue Light"/>
              <a:cs typeface="Helvetica Neue Light"/>
              <a:sym typeface="Helvetica Neue Light"/>
            </a:endParaRPr>
          </a:p>
        </p:txBody>
      </p:sp>
      <p:pic>
        <p:nvPicPr>
          <p:cNvPr id="531" name="Google Shape;531;p59"/>
          <p:cNvPicPr preferRelativeResize="0"/>
          <p:nvPr/>
        </p:nvPicPr>
        <p:blipFill rotWithShape="1">
          <a:blip r:embed="rId7">
            <a:alphaModFix amt="74000"/>
          </a:blip>
          <a:srcRect b="0" l="0" r="0" t="0"/>
          <a:stretch/>
        </p:blipFill>
        <p:spPr>
          <a:xfrm>
            <a:off x="7900514" y="76267"/>
            <a:ext cx="1110066" cy="26119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cxnSp>
        <p:nvCxnSpPr>
          <p:cNvPr id="536" name="Google Shape;536;p60"/>
          <p:cNvCxnSpPr/>
          <p:nvPr/>
        </p:nvCxnSpPr>
        <p:spPr>
          <a:xfrm flipH="1">
            <a:off x="4157050" y="821750"/>
            <a:ext cx="8100" cy="4155300"/>
          </a:xfrm>
          <a:prstGeom prst="straightConnector1">
            <a:avLst/>
          </a:prstGeom>
          <a:noFill/>
          <a:ln cap="flat" cmpd="sng" w="28575">
            <a:solidFill>
              <a:schemeClr val="dk2"/>
            </a:solidFill>
            <a:prstDash val="solid"/>
            <a:round/>
            <a:headEnd len="med" w="med" type="none"/>
            <a:tailEnd len="med" w="med" type="none"/>
          </a:ln>
        </p:spPr>
      </p:cxnSp>
      <p:pic>
        <p:nvPicPr>
          <p:cNvPr id="537" name="Google Shape;537;p60"/>
          <p:cNvPicPr preferRelativeResize="0"/>
          <p:nvPr/>
        </p:nvPicPr>
        <p:blipFill rotWithShape="1">
          <a:blip r:embed="rId3">
            <a:alphaModFix/>
          </a:blip>
          <a:srcRect b="5790" l="11432" r="8898" t="37941"/>
          <a:stretch/>
        </p:blipFill>
        <p:spPr>
          <a:xfrm>
            <a:off x="901675" y="617275"/>
            <a:ext cx="2375259" cy="1707174"/>
          </a:xfrm>
          <a:prstGeom prst="rect">
            <a:avLst/>
          </a:prstGeom>
          <a:noFill/>
          <a:ln>
            <a:noFill/>
          </a:ln>
        </p:spPr>
      </p:pic>
      <p:pic>
        <p:nvPicPr>
          <p:cNvPr id="538" name="Google Shape;538;p60"/>
          <p:cNvPicPr preferRelativeResize="0"/>
          <p:nvPr/>
        </p:nvPicPr>
        <p:blipFill>
          <a:blip r:embed="rId4">
            <a:alphaModFix/>
          </a:blip>
          <a:stretch>
            <a:fillRect/>
          </a:stretch>
        </p:blipFill>
        <p:spPr>
          <a:xfrm>
            <a:off x="173975" y="3005700"/>
            <a:ext cx="3830655" cy="1930650"/>
          </a:xfrm>
          <a:prstGeom prst="rect">
            <a:avLst/>
          </a:prstGeom>
          <a:noFill/>
          <a:ln>
            <a:noFill/>
          </a:ln>
        </p:spPr>
      </p:pic>
      <p:sp>
        <p:nvSpPr>
          <p:cNvPr id="539" name="Google Shape;539;p60"/>
          <p:cNvSpPr txBox="1"/>
          <p:nvPr>
            <p:ph idx="1" type="body"/>
          </p:nvPr>
        </p:nvSpPr>
        <p:spPr>
          <a:xfrm>
            <a:off x="431175" y="278475"/>
            <a:ext cx="4140900" cy="15831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sz="1200">
                <a:solidFill>
                  <a:srgbClr val="000000"/>
                </a:solidFill>
                <a:latin typeface="Helvetica Neue"/>
                <a:ea typeface="Helvetica Neue"/>
                <a:cs typeface="Helvetica Neue"/>
                <a:sym typeface="Helvetica Neue"/>
              </a:rPr>
              <a:t>FIELD TEST — B addition reversed soil Si deficiency</a:t>
            </a:r>
            <a:endParaRPr sz="1200">
              <a:solidFill>
                <a:srgbClr val="000000"/>
              </a:solidFill>
              <a:latin typeface="Helvetica Neue Light"/>
              <a:ea typeface="Helvetica Neue Light"/>
              <a:cs typeface="Helvetica Neue Light"/>
              <a:sym typeface="Helvetica Neue Light"/>
            </a:endParaRPr>
          </a:p>
        </p:txBody>
      </p:sp>
      <p:pic>
        <p:nvPicPr>
          <p:cNvPr id="540" name="Google Shape;540;p60"/>
          <p:cNvPicPr preferRelativeResize="0"/>
          <p:nvPr/>
        </p:nvPicPr>
        <p:blipFill>
          <a:blip r:embed="rId5">
            <a:alphaModFix/>
          </a:blip>
          <a:stretch>
            <a:fillRect/>
          </a:stretch>
        </p:blipFill>
        <p:spPr>
          <a:xfrm>
            <a:off x="5686975" y="1024713"/>
            <a:ext cx="2246400" cy="1498749"/>
          </a:xfrm>
          <a:prstGeom prst="rect">
            <a:avLst/>
          </a:prstGeom>
          <a:noFill/>
          <a:ln>
            <a:noFill/>
          </a:ln>
        </p:spPr>
      </p:pic>
      <p:pic>
        <p:nvPicPr>
          <p:cNvPr id="541" name="Google Shape;541;p60"/>
          <p:cNvPicPr preferRelativeResize="0"/>
          <p:nvPr/>
        </p:nvPicPr>
        <p:blipFill>
          <a:blip r:embed="rId6">
            <a:alphaModFix/>
          </a:blip>
          <a:stretch>
            <a:fillRect/>
          </a:stretch>
        </p:blipFill>
        <p:spPr>
          <a:xfrm>
            <a:off x="6536976" y="2642225"/>
            <a:ext cx="2457449" cy="1621914"/>
          </a:xfrm>
          <a:prstGeom prst="rect">
            <a:avLst/>
          </a:prstGeom>
          <a:noFill/>
          <a:ln>
            <a:noFill/>
          </a:ln>
        </p:spPr>
      </p:pic>
      <p:pic>
        <p:nvPicPr>
          <p:cNvPr id="542" name="Google Shape;542;p60"/>
          <p:cNvPicPr preferRelativeResize="0"/>
          <p:nvPr/>
        </p:nvPicPr>
        <p:blipFill>
          <a:blip r:embed="rId7">
            <a:alphaModFix/>
          </a:blip>
          <a:stretch>
            <a:fillRect/>
          </a:stretch>
        </p:blipFill>
        <p:spPr>
          <a:xfrm>
            <a:off x="4571988" y="2642225"/>
            <a:ext cx="1836525" cy="18365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pic>
        <p:nvPicPr>
          <p:cNvPr id="547" name="Google Shape;547;p61"/>
          <p:cNvPicPr preferRelativeResize="0"/>
          <p:nvPr/>
        </p:nvPicPr>
        <p:blipFill>
          <a:blip r:embed="rId3">
            <a:alphaModFix/>
          </a:blip>
          <a:stretch>
            <a:fillRect/>
          </a:stretch>
        </p:blipFill>
        <p:spPr>
          <a:xfrm>
            <a:off x="560625" y="1261575"/>
            <a:ext cx="4011375" cy="2838075"/>
          </a:xfrm>
          <a:prstGeom prst="rect">
            <a:avLst/>
          </a:prstGeom>
          <a:noFill/>
          <a:ln>
            <a:noFill/>
          </a:ln>
        </p:spPr>
      </p:pic>
      <p:pic>
        <p:nvPicPr>
          <p:cNvPr id="548" name="Google Shape;548;p61"/>
          <p:cNvPicPr preferRelativeResize="0"/>
          <p:nvPr/>
        </p:nvPicPr>
        <p:blipFill>
          <a:blip r:embed="rId4">
            <a:alphaModFix/>
          </a:blip>
          <a:stretch>
            <a:fillRect/>
          </a:stretch>
        </p:blipFill>
        <p:spPr>
          <a:xfrm>
            <a:off x="5045525" y="1011162"/>
            <a:ext cx="3039846" cy="2871401"/>
          </a:xfrm>
          <a:prstGeom prst="rect">
            <a:avLst/>
          </a:prstGeom>
          <a:noFill/>
          <a:ln>
            <a:noFill/>
          </a:ln>
        </p:spPr>
      </p:pic>
      <p:sp>
        <p:nvSpPr>
          <p:cNvPr id="549" name="Google Shape;549;p61"/>
          <p:cNvSpPr txBox="1"/>
          <p:nvPr/>
        </p:nvSpPr>
        <p:spPr>
          <a:xfrm>
            <a:off x="5243400" y="4049625"/>
            <a:ext cx="3767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t>Thorne et al 2020, </a:t>
            </a:r>
            <a:r>
              <a:rPr lang="en" sz="700" u="sng">
                <a:solidFill>
                  <a:schemeClr val="hlink"/>
                </a:solidFill>
                <a:hlinkClick r:id="rId5"/>
              </a:rPr>
              <a:t>Is Silicon a Panacea for Alleviating Drought and Salt Stress in Crops?</a:t>
            </a:r>
            <a:endParaRPr sz="700"/>
          </a:p>
          <a:p>
            <a:pPr indent="0" lvl="0" marL="0" rtl="0" algn="l">
              <a:spcBef>
                <a:spcPts val="0"/>
              </a:spcBef>
              <a:spcAft>
                <a:spcPts val="0"/>
              </a:spcAft>
              <a:buNone/>
            </a:pPr>
            <a:r>
              <a:rPr lang="en" sz="700"/>
              <a:t>Coskum et al 2016, </a:t>
            </a:r>
            <a:r>
              <a:rPr lang="en" sz="700" u="sng">
                <a:solidFill>
                  <a:schemeClr val="hlink"/>
                </a:solidFill>
                <a:hlinkClick r:id="rId6"/>
              </a:rPr>
              <a:t>Silicon in Drought and Salinity Stress</a:t>
            </a:r>
            <a:r>
              <a:rPr lang="en" sz="700"/>
              <a:t> </a:t>
            </a:r>
            <a:endParaRPr sz="700"/>
          </a:p>
        </p:txBody>
      </p:sp>
      <p:sp>
        <p:nvSpPr>
          <p:cNvPr id="550" name="Google Shape;550;p61"/>
          <p:cNvSpPr txBox="1"/>
          <p:nvPr>
            <p:ph idx="1" type="body"/>
          </p:nvPr>
        </p:nvSpPr>
        <p:spPr>
          <a:xfrm>
            <a:off x="2946125" y="4474425"/>
            <a:ext cx="3927000" cy="10365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b="1" lang="en">
                <a:solidFill>
                  <a:srgbClr val="56BE76"/>
                </a:solidFill>
                <a:latin typeface="Helvetica Neue"/>
                <a:ea typeface="Helvetica Neue"/>
                <a:cs typeface="Helvetica Neue"/>
                <a:sym typeface="Helvetica Neue"/>
              </a:rPr>
              <a:t>&gt;10% yield gains; variable as climate change accelerates</a:t>
            </a:r>
            <a:endParaRPr b="1">
              <a:solidFill>
                <a:srgbClr val="56BE76"/>
              </a:solidFill>
              <a:latin typeface="Helvetica Neue"/>
              <a:ea typeface="Helvetica Neue"/>
              <a:cs typeface="Helvetica Neue"/>
              <a:sym typeface="Helvetica Neue"/>
            </a:endParaRPr>
          </a:p>
          <a:p>
            <a:pPr indent="0" lvl="0" marL="457200" rtl="0" algn="l">
              <a:spcBef>
                <a:spcPts val="1200"/>
              </a:spcBef>
              <a:spcAft>
                <a:spcPts val="1200"/>
              </a:spcAft>
              <a:buNone/>
            </a:pPr>
            <a:r>
              <a:t/>
            </a:r>
            <a:endParaRPr>
              <a:latin typeface="Helvetica Neue Light"/>
              <a:ea typeface="Helvetica Neue Light"/>
              <a:cs typeface="Helvetica Neue Light"/>
              <a:sym typeface="Helvetica Neue Light"/>
            </a:endParaRPr>
          </a:p>
        </p:txBody>
      </p:sp>
      <p:sp>
        <p:nvSpPr>
          <p:cNvPr id="551" name="Google Shape;551;p61"/>
          <p:cNvSpPr/>
          <p:nvPr/>
        </p:nvSpPr>
        <p:spPr>
          <a:xfrm>
            <a:off x="0" y="0"/>
            <a:ext cx="9144000" cy="436800"/>
          </a:xfrm>
          <a:prstGeom prst="rect">
            <a:avLst/>
          </a:prstGeom>
          <a:solidFill>
            <a:srgbClr val="007B7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highlight>
                <a:srgbClr val="0000FF"/>
              </a:highlight>
              <a:latin typeface="Calibri"/>
              <a:ea typeface="Calibri"/>
              <a:cs typeface="Calibri"/>
              <a:sym typeface="Calibri"/>
            </a:endParaRPr>
          </a:p>
        </p:txBody>
      </p:sp>
      <p:sp>
        <p:nvSpPr>
          <p:cNvPr id="552" name="Google Shape;552;p61"/>
          <p:cNvSpPr txBox="1"/>
          <p:nvPr/>
        </p:nvSpPr>
        <p:spPr>
          <a:xfrm>
            <a:off x="67672" y="32225"/>
            <a:ext cx="77103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800">
                <a:solidFill>
                  <a:schemeClr val="lt1"/>
                </a:solidFill>
                <a:latin typeface="Helvetica Neue"/>
                <a:ea typeface="Helvetica Neue"/>
                <a:cs typeface="Helvetica Neue"/>
                <a:sym typeface="Helvetica Neue"/>
              </a:rPr>
              <a:t>Silica replenishment → </a:t>
            </a:r>
            <a:r>
              <a:rPr lang="en" sz="1800">
                <a:solidFill>
                  <a:schemeClr val="lt1"/>
                </a:solidFill>
                <a:latin typeface="Helvetica Neue Light"/>
                <a:ea typeface="Helvetica Neue Light"/>
                <a:cs typeface="Helvetica Neue Light"/>
                <a:sym typeface="Helvetica Neue Light"/>
              </a:rPr>
              <a:t>drought and salinity resistance  </a:t>
            </a:r>
            <a:endParaRPr sz="1800">
              <a:solidFill>
                <a:schemeClr val="lt1"/>
              </a:solidFill>
              <a:latin typeface="Helvetica Neue Light"/>
              <a:ea typeface="Helvetica Neue Light"/>
              <a:cs typeface="Helvetica Neue Light"/>
              <a:sym typeface="Helvetica Neue Light"/>
            </a:endParaRPr>
          </a:p>
        </p:txBody>
      </p:sp>
      <p:pic>
        <p:nvPicPr>
          <p:cNvPr id="553" name="Google Shape;553;p61"/>
          <p:cNvPicPr preferRelativeResize="0"/>
          <p:nvPr/>
        </p:nvPicPr>
        <p:blipFill rotWithShape="1">
          <a:blip r:embed="rId7">
            <a:alphaModFix amt="74000"/>
          </a:blip>
          <a:srcRect b="0" l="0" r="0" t="0"/>
          <a:stretch/>
        </p:blipFill>
        <p:spPr>
          <a:xfrm>
            <a:off x="7900514" y="76267"/>
            <a:ext cx="1110066" cy="26119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pic>
        <p:nvPicPr>
          <p:cNvPr id="558" name="Google Shape;558;p62"/>
          <p:cNvPicPr preferRelativeResize="0"/>
          <p:nvPr/>
        </p:nvPicPr>
        <p:blipFill>
          <a:blip r:embed="rId3">
            <a:alphaModFix/>
          </a:blip>
          <a:stretch>
            <a:fillRect/>
          </a:stretch>
        </p:blipFill>
        <p:spPr>
          <a:xfrm>
            <a:off x="6363725" y="2864738"/>
            <a:ext cx="2095500" cy="1790700"/>
          </a:xfrm>
          <a:prstGeom prst="rect">
            <a:avLst/>
          </a:prstGeom>
          <a:noFill/>
          <a:ln>
            <a:noFill/>
          </a:ln>
        </p:spPr>
      </p:pic>
      <p:sp>
        <p:nvSpPr>
          <p:cNvPr id="559" name="Google Shape;559;p62"/>
          <p:cNvSpPr txBox="1"/>
          <p:nvPr>
            <p:ph idx="1" type="body"/>
          </p:nvPr>
        </p:nvSpPr>
        <p:spPr>
          <a:xfrm>
            <a:off x="311700" y="864875"/>
            <a:ext cx="8520600" cy="19953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Font typeface="Helvetica Neue Light"/>
              <a:buChar char="-"/>
            </a:pPr>
            <a:r>
              <a:rPr lang="en">
                <a:latin typeface="Helvetica Neue Light"/>
                <a:ea typeface="Helvetica Neue Light"/>
                <a:cs typeface="Helvetica Neue Light"/>
                <a:sym typeface="Helvetica Neue Light"/>
              </a:rPr>
              <a:t>"up to </a:t>
            </a:r>
            <a:r>
              <a:rPr b="1" lang="en">
                <a:latin typeface="Helvetica Neue"/>
                <a:ea typeface="Helvetica Neue"/>
                <a:cs typeface="Helvetica Neue"/>
                <a:sym typeface="Helvetica Neue"/>
              </a:rPr>
              <a:t>40% of food crops worldwide are lost</a:t>
            </a:r>
            <a:r>
              <a:rPr lang="en">
                <a:latin typeface="Helvetica Neue Light"/>
                <a:ea typeface="Helvetica Neue Light"/>
                <a:cs typeface="Helvetica Neue Light"/>
                <a:sym typeface="Helvetica Neue Light"/>
              </a:rPr>
              <a:t> every year due to pests and plant diseases" (FAO, 2020)</a:t>
            </a:r>
            <a:endParaRPr>
              <a:latin typeface="Helvetica Neue Light"/>
              <a:ea typeface="Helvetica Neue Light"/>
              <a:cs typeface="Helvetica Neue Light"/>
              <a:sym typeface="Helvetica Neue Light"/>
            </a:endParaRPr>
          </a:p>
          <a:p>
            <a:pPr indent="0" lvl="0" marL="914400" rtl="0" algn="l">
              <a:spcBef>
                <a:spcPts val="1200"/>
              </a:spcBef>
              <a:spcAft>
                <a:spcPts val="0"/>
              </a:spcAft>
              <a:buNone/>
            </a:pPr>
            <a:r>
              <a:t/>
            </a:r>
            <a:endParaRPr sz="500">
              <a:latin typeface="Helvetica Neue Light"/>
              <a:ea typeface="Helvetica Neue Light"/>
              <a:cs typeface="Helvetica Neue Light"/>
              <a:sym typeface="Helvetica Neue Light"/>
            </a:endParaRPr>
          </a:p>
          <a:p>
            <a:pPr indent="-342900" lvl="0" marL="457200" rtl="0" algn="l">
              <a:spcBef>
                <a:spcPts val="1200"/>
              </a:spcBef>
              <a:spcAft>
                <a:spcPts val="0"/>
              </a:spcAft>
              <a:buSzPts val="1800"/>
              <a:buFont typeface="Helvetica Neue Light"/>
              <a:buChar char="-"/>
            </a:pPr>
            <a:r>
              <a:rPr b="1" lang="en">
                <a:latin typeface="Helvetica Neue"/>
                <a:ea typeface="Helvetica Neue"/>
                <a:cs typeface="Helvetica Neue"/>
                <a:sym typeface="Helvetica Neue"/>
              </a:rPr>
              <a:t>antiherbivore defense</a:t>
            </a:r>
            <a:r>
              <a:rPr lang="en">
                <a:latin typeface="Helvetica Neue Light"/>
                <a:ea typeface="Helvetica Neue Light"/>
                <a:cs typeface="Helvetica Neue Light"/>
                <a:sym typeface="Helvetica Neue Light"/>
              </a:rPr>
              <a:t> (Liang, “</a:t>
            </a:r>
            <a:r>
              <a:rPr lang="en" u="sng">
                <a:solidFill>
                  <a:schemeClr val="hlink"/>
                </a:solidFill>
                <a:latin typeface="Helvetica Neue Light"/>
                <a:ea typeface="Helvetica Neue Light"/>
                <a:cs typeface="Helvetica Neue Light"/>
                <a:sym typeface="Helvetica Neue Light"/>
                <a:hlinkClick r:id="rId4"/>
              </a:rPr>
              <a:t>Silicon in Agriculture</a:t>
            </a:r>
            <a:r>
              <a:rPr lang="en">
                <a:latin typeface="Helvetica Neue Light"/>
                <a:ea typeface="Helvetica Neue Light"/>
                <a:cs typeface="Helvetica Neue Light"/>
                <a:sym typeface="Helvetica Neue Light"/>
              </a:rPr>
              <a:t>”) </a:t>
            </a:r>
            <a:endParaRPr>
              <a:latin typeface="Helvetica Neue Light"/>
              <a:ea typeface="Helvetica Neue Light"/>
              <a:cs typeface="Helvetica Neue Light"/>
              <a:sym typeface="Helvetica Neue Light"/>
            </a:endParaRPr>
          </a:p>
          <a:p>
            <a:pPr indent="-342900" lvl="0" marL="457200" rtl="0" algn="l">
              <a:spcBef>
                <a:spcPts val="0"/>
              </a:spcBef>
              <a:spcAft>
                <a:spcPts val="0"/>
              </a:spcAft>
              <a:buSzPts val="1800"/>
              <a:buFont typeface="Helvetica Neue Light"/>
              <a:buChar char="-"/>
            </a:pPr>
            <a:r>
              <a:rPr lang="en">
                <a:latin typeface="Helvetica Neue Light"/>
                <a:ea typeface="Helvetica Neue Light"/>
                <a:cs typeface="Helvetica Neue Light"/>
                <a:sym typeface="Helvetica Neue Light"/>
              </a:rPr>
              <a:t>speeds </a:t>
            </a:r>
            <a:r>
              <a:rPr b="1" lang="en">
                <a:latin typeface="Helvetica Neue"/>
                <a:ea typeface="Helvetica Neue"/>
                <a:cs typeface="Helvetica Neue"/>
                <a:sym typeface="Helvetica Neue"/>
              </a:rPr>
              <a:t>alleviation of pest damage/bites</a:t>
            </a:r>
            <a:r>
              <a:rPr lang="en">
                <a:latin typeface="Helvetica Neue Light"/>
                <a:ea typeface="Helvetica Neue Light"/>
                <a:cs typeface="Helvetica Neue Light"/>
                <a:sym typeface="Helvetica Neue Light"/>
              </a:rPr>
              <a:t>  </a:t>
            </a:r>
            <a:endParaRPr>
              <a:latin typeface="Helvetica Neue Light"/>
              <a:ea typeface="Helvetica Neue Light"/>
              <a:cs typeface="Helvetica Neue Light"/>
              <a:sym typeface="Helvetica Neue Light"/>
            </a:endParaRPr>
          </a:p>
        </p:txBody>
      </p:sp>
      <p:pic>
        <p:nvPicPr>
          <p:cNvPr id="560" name="Google Shape;560;p62"/>
          <p:cNvPicPr preferRelativeResize="0"/>
          <p:nvPr/>
        </p:nvPicPr>
        <p:blipFill>
          <a:blip r:embed="rId5">
            <a:alphaModFix/>
          </a:blip>
          <a:stretch>
            <a:fillRect/>
          </a:stretch>
        </p:blipFill>
        <p:spPr>
          <a:xfrm>
            <a:off x="5115051" y="2552562"/>
            <a:ext cx="3423549" cy="2283476"/>
          </a:xfrm>
          <a:prstGeom prst="rect">
            <a:avLst/>
          </a:prstGeom>
          <a:noFill/>
          <a:ln>
            <a:noFill/>
          </a:ln>
        </p:spPr>
      </p:pic>
      <p:sp>
        <p:nvSpPr>
          <p:cNvPr id="561" name="Google Shape;561;p62"/>
          <p:cNvSpPr txBox="1"/>
          <p:nvPr/>
        </p:nvSpPr>
        <p:spPr>
          <a:xfrm>
            <a:off x="5349450" y="4732525"/>
            <a:ext cx="3246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900"/>
              <a:t>folivorous insects </a:t>
            </a:r>
            <a:r>
              <a:rPr i="1" lang="en" sz="900"/>
              <a:t>suffer</a:t>
            </a:r>
            <a:r>
              <a:rPr i="1" lang="en" sz="900"/>
              <a:t> from the increased abrasiveness + digestibility reduction. slower pest pupal development too </a:t>
            </a:r>
            <a:endParaRPr i="1" sz="900"/>
          </a:p>
        </p:txBody>
      </p:sp>
      <p:sp>
        <p:nvSpPr>
          <p:cNvPr id="562" name="Google Shape;562;p62"/>
          <p:cNvSpPr txBox="1"/>
          <p:nvPr/>
        </p:nvSpPr>
        <p:spPr>
          <a:xfrm>
            <a:off x="6859800" y="2313550"/>
            <a:ext cx="16788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900">
                <a:solidFill>
                  <a:schemeClr val="dk1"/>
                </a:solidFill>
              </a:rPr>
              <a:t>white-backed planthopper</a:t>
            </a:r>
            <a:endParaRPr i="1" sz="900">
              <a:solidFill>
                <a:schemeClr val="dk1"/>
              </a:solidFill>
            </a:endParaRPr>
          </a:p>
        </p:txBody>
      </p:sp>
      <p:pic>
        <p:nvPicPr>
          <p:cNvPr id="563" name="Google Shape;563;p62"/>
          <p:cNvPicPr preferRelativeResize="0"/>
          <p:nvPr/>
        </p:nvPicPr>
        <p:blipFill>
          <a:blip r:embed="rId6">
            <a:alphaModFix/>
          </a:blip>
          <a:stretch>
            <a:fillRect/>
          </a:stretch>
        </p:blipFill>
        <p:spPr>
          <a:xfrm>
            <a:off x="1368625" y="2792282"/>
            <a:ext cx="2142772" cy="2107850"/>
          </a:xfrm>
          <a:prstGeom prst="rect">
            <a:avLst/>
          </a:prstGeom>
          <a:noFill/>
          <a:ln>
            <a:noFill/>
          </a:ln>
        </p:spPr>
      </p:pic>
      <p:sp>
        <p:nvSpPr>
          <p:cNvPr id="564" name="Google Shape;564;p62"/>
          <p:cNvSpPr txBox="1"/>
          <p:nvPr/>
        </p:nvSpPr>
        <p:spPr>
          <a:xfrm>
            <a:off x="1474550" y="23920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565" name="Google Shape;565;p62"/>
          <p:cNvSpPr/>
          <p:nvPr/>
        </p:nvSpPr>
        <p:spPr>
          <a:xfrm>
            <a:off x="0" y="0"/>
            <a:ext cx="9144000" cy="436800"/>
          </a:xfrm>
          <a:prstGeom prst="rect">
            <a:avLst/>
          </a:prstGeom>
          <a:solidFill>
            <a:srgbClr val="007B7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highlight>
                <a:srgbClr val="0000FF"/>
              </a:highlight>
              <a:latin typeface="Calibri"/>
              <a:ea typeface="Calibri"/>
              <a:cs typeface="Calibri"/>
              <a:sym typeface="Calibri"/>
            </a:endParaRPr>
          </a:p>
        </p:txBody>
      </p:sp>
      <p:sp>
        <p:nvSpPr>
          <p:cNvPr id="566" name="Google Shape;566;p62"/>
          <p:cNvSpPr txBox="1"/>
          <p:nvPr/>
        </p:nvSpPr>
        <p:spPr>
          <a:xfrm>
            <a:off x="67672" y="32225"/>
            <a:ext cx="77103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800">
                <a:solidFill>
                  <a:schemeClr val="lt1"/>
                </a:solidFill>
                <a:latin typeface="Helvetica Neue"/>
                <a:ea typeface="Helvetica Neue"/>
                <a:cs typeface="Helvetica Neue"/>
                <a:sym typeface="Helvetica Neue"/>
              </a:rPr>
              <a:t>P</a:t>
            </a:r>
            <a:r>
              <a:rPr b="1" lang="en" sz="1800">
                <a:solidFill>
                  <a:schemeClr val="lt1"/>
                </a:solidFill>
                <a:latin typeface="Helvetica Neue"/>
                <a:ea typeface="Helvetica Neue"/>
                <a:cs typeface="Helvetica Neue"/>
                <a:sym typeface="Helvetica Neue"/>
              </a:rPr>
              <a:t>est resistance through Si increase </a:t>
            </a:r>
            <a:endParaRPr b="1" sz="1800">
              <a:solidFill>
                <a:schemeClr val="lt1"/>
              </a:solidFill>
              <a:latin typeface="Helvetica Neue"/>
              <a:ea typeface="Helvetica Neue"/>
              <a:cs typeface="Helvetica Neue"/>
              <a:sym typeface="Helvetica Neue"/>
            </a:endParaRPr>
          </a:p>
        </p:txBody>
      </p:sp>
      <p:pic>
        <p:nvPicPr>
          <p:cNvPr id="567" name="Google Shape;567;p62"/>
          <p:cNvPicPr preferRelativeResize="0"/>
          <p:nvPr/>
        </p:nvPicPr>
        <p:blipFill rotWithShape="1">
          <a:blip r:embed="rId7">
            <a:alphaModFix amt="74000"/>
          </a:blip>
          <a:srcRect b="0" l="0" r="0" t="0"/>
          <a:stretch/>
        </p:blipFill>
        <p:spPr>
          <a:xfrm>
            <a:off x="7900514" y="76267"/>
            <a:ext cx="1110066" cy="26119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cxnSp>
        <p:nvCxnSpPr>
          <p:cNvPr id="573" name="Google Shape;573;p63"/>
          <p:cNvCxnSpPr/>
          <p:nvPr/>
        </p:nvCxnSpPr>
        <p:spPr>
          <a:xfrm>
            <a:off x="81109" y="421565"/>
            <a:ext cx="8981700" cy="0"/>
          </a:xfrm>
          <a:prstGeom prst="straightConnector1">
            <a:avLst/>
          </a:prstGeom>
          <a:noFill/>
          <a:ln cap="flat" cmpd="sng" w="28575">
            <a:solidFill>
              <a:schemeClr val="dk1"/>
            </a:solidFill>
            <a:prstDash val="solid"/>
            <a:miter lim="800000"/>
            <a:headEnd len="sm" w="sm" type="none"/>
            <a:tailEnd len="sm" w="sm" type="none"/>
          </a:ln>
        </p:spPr>
      </p:cxnSp>
      <p:sp>
        <p:nvSpPr>
          <p:cNvPr id="574" name="Google Shape;574;p63"/>
          <p:cNvSpPr/>
          <p:nvPr/>
        </p:nvSpPr>
        <p:spPr>
          <a:xfrm>
            <a:off x="3535251" y="946598"/>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575" name="Google Shape;575;p63"/>
          <p:cNvSpPr txBox="1"/>
          <p:nvPr/>
        </p:nvSpPr>
        <p:spPr>
          <a:xfrm>
            <a:off x="0" y="0"/>
            <a:ext cx="1125000" cy="1461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t/>
            </a:r>
            <a:endParaRPr sz="500"/>
          </a:p>
        </p:txBody>
      </p:sp>
      <p:sp>
        <p:nvSpPr>
          <p:cNvPr id="576" name="Google Shape;576;p63"/>
          <p:cNvSpPr txBox="1"/>
          <p:nvPr/>
        </p:nvSpPr>
        <p:spPr>
          <a:xfrm>
            <a:off x="6025528" y="1002366"/>
            <a:ext cx="29247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t/>
            </a:r>
            <a:endParaRPr sz="1400">
              <a:solidFill>
                <a:srgbClr val="4A86E8"/>
              </a:solidFill>
              <a:latin typeface="Helvetica Neue Light"/>
              <a:ea typeface="Helvetica Neue Light"/>
              <a:cs typeface="Helvetica Neue Light"/>
              <a:sym typeface="Helvetica Neue Light"/>
            </a:endParaRPr>
          </a:p>
        </p:txBody>
      </p:sp>
      <p:sp>
        <p:nvSpPr>
          <p:cNvPr id="577" name="Google Shape;577;p63"/>
          <p:cNvSpPr txBox="1"/>
          <p:nvPr/>
        </p:nvSpPr>
        <p:spPr>
          <a:xfrm>
            <a:off x="6159327" y="1287075"/>
            <a:ext cx="2436000" cy="29013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Clr>
                <a:schemeClr val="dk1"/>
              </a:buClr>
              <a:buSzPts val="1100"/>
              <a:buFont typeface="Arial"/>
              <a:buNone/>
            </a:pPr>
            <a:r>
              <a:rPr b="1" lang="en" sz="1600">
                <a:solidFill>
                  <a:schemeClr val="dk1"/>
                </a:solidFill>
                <a:latin typeface="Calibri"/>
                <a:ea typeface="Calibri"/>
                <a:cs typeface="Calibri"/>
                <a:sym typeface="Calibri"/>
              </a:rPr>
              <a:t>Nematode Resistance</a:t>
            </a:r>
            <a:endParaRPr b="1"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The relationship between nematode reproduction factor (RF) and basalt application rate was dependent on sugar beet variety planted. The nematode resistant variety had a statistically significant decrease in RF with increasing basalt application rate, while the nematode susceptible variety did not show a relationship with basalt application rate. </a:t>
            </a:r>
            <a:endParaRPr sz="1200">
              <a:solidFill>
                <a:srgbClr val="888888"/>
              </a:solidFill>
              <a:latin typeface="Helvetica Neue"/>
              <a:ea typeface="Helvetica Neue"/>
              <a:cs typeface="Helvetica Neue"/>
              <a:sym typeface="Helvetica Neue"/>
            </a:endParaRPr>
          </a:p>
        </p:txBody>
      </p:sp>
      <p:sp>
        <p:nvSpPr>
          <p:cNvPr id="578" name="Google Shape;578;p63"/>
          <p:cNvSpPr/>
          <p:nvPr/>
        </p:nvSpPr>
        <p:spPr>
          <a:xfrm>
            <a:off x="0" y="0"/>
            <a:ext cx="9144000" cy="436800"/>
          </a:xfrm>
          <a:prstGeom prst="rect">
            <a:avLst/>
          </a:prstGeom>
          <a:solidFill>
            <a:srgbClr val="007B7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highlight>
                <a:srgbClr val="0000FF"/>
              </a:highlight>
              <a:latin typeface="Calibri"/>
              <a:ea typeface="Calibri"/>
              <a:cs typeface="Calibri"/>
              <a:sym typeface="Calibri"/>
            </a:endParaRPr>
          </a:p>
        </p:txBody>
      </p:sp>
      <p:sp>
        <p:nvSpPr>
          <p:cNvPr id="579" name="Google Shape;579;p63"/>
          <p:cNvSpPr txBox="1"/>
          <p:nvPr/>
        </p:nvSpPr>
        <p:spPr>
          <a:xfrm>
            <a:off x="67682" y="32224"/>
            <a:ext cx="5316600" cy="377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000">
                <a:solidFill>
                  <a:schemeClr val="lt1"/>
                </a:solidFill>
                <a:latin typeface="Helvetica Neue"/>
                <a:ea typeface="Helvetica Neue"/>
                <a:cs typeface="Helvetica Neue"/>
                <a:sym typeface="Helvetica Neue"/>
              </a:rPr>
              <a:t>Nematode Lithos results 2022</a:t>
            </a:r>
            <a:endParaRPr b="1" sz="2000">
              <a:solidFill>
                <a:schemeClr val="lt1"/>
              </a:solidFill>
              <a:latin typeface="Helvetica Neue"/>
              <a:ea typeface="Helvetica Neue"/>
              <a:cs typeface="Helvetica Neue"/>
              <a:sym typeface="Helvetica Neue"/>
            </a:endParaRPr>
          </a:p>
        </p:txBody>
      </p:sp>
      <p:pic>
        <p:nvPicPr>
          <p:cNvPr id="580" name="Google Shape;580;p63"/>
          <p:cNvPicPr preferRelativeResize="0"/>
          <p:nvPr/>
        </p:nvPicPr>
        <p:blipFill rotWithShape="1">
          <a:blip r:embed="rId3">
            <a:alphaModFix amt="14000"/>
          </a:blip>
          <a:srcRect b="0" l="0" r="0" t="0"/>
          <a:stretch/>
        </p:blipFill>
        <p:spPr>
          <a:xfrm>
            <a:off x="7900514" y="76267"/>
            <a:ext cx="1110066" cy="261192"/>
          </a:xfrm>
          <a:prstGeom prst="rect">
            <a:avLst/>
          </a:prstGeom>
          <a:noFill/>
          <a:ln>
            <a:noFill/>
          </a:ln>
        </p:spPr>
      </p:pic>
      <p:pic>
        <p:nvPicPr>
          <p:cNvPr id="581" name="Google Shape;581;p63"/>
          <p:cNvPicPr preferRelativeResize="0"/>
          <p:nvPr/>
        </p:nvPicPr>
        <p:blipFill rotWithShape="1">
          <a:blip r:embed="rId3">
            <a:alphaModFix amt="74000"/>
          </a:blip>
          <a:srcRect b="0" l="0" r="0" t="0"/>
          <a:stretch/>
        </p:blipFill>
        <p:spPr>
          <a:xfrm>
            <a:off x="7900514" y="76267"/>
            <a:ext cx="1110066" cy="261192"/>
          </a:xfrm>
          <a:prstGeom prst="rect">
            <a:avLst/>
          </a:prstGeom>
          <a:noFill/>
          <a:ln>
            <a:noFill/>
          </a:ln>
        </p:spPr>
      </p:pic>
      <p:pic>
        <p:nvPicPr>
          <p:cNvPr id="582" name="Google Shape;582;p63"/>
          <p:cNvPicPr preferRelativeResize="0"/>
          <p:nvPr/>
        </p:nvPicPr>
        <p:blipFill>
          <a:blip r:embed="rId4">
            <a:alphaModFix/>
          </a:blip>
          <a:stretch>
            <a:fillRect/>
          </a:stretch>
        </p:blipFill>
        <p:spPr>
          <a:xfrm>
            <a:off x="456451" y="1046975"/>
            <a:ext cx="5396549" cy="3871551"/>
          </a:xfrm>
          <a:prstGeom prst="rect">
            <a:avLst/>
          </a:prstGeom>
          <a:noFill/>
          <a:ln>
            <a:noFill/>
          </a:ln>
        </p:spPr>
      </p:pic>
      <p:sp>
        <p:nvSpPr>
          <p:cNvPr id="583" name="Google Shape;583;p63"/>
          <p:cNvSpPr txBox="1"/>
          <p:nvPr/>
        </p:nvSpPr>
        <p:spPr>
          <a:xfrm>
            <a:off x="266269" y="4761441"/>
            <a:ext cx="2068800" cy="2079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rPr b="1" lang="en" sz="900">
                <a:solidFill>
                  <a:schemeClr val="dk1"/>
                </a:solidFill>
                <a:latin typeface="Helvetica Neue"/>
                <a:ea typeface="Helvetica Neue"/>
                <a:cs typeface="Helvetica Neue"/>
                <a:sym typeface="Helvetica Neue"/>
              </a:rPr>
              <a:t>Source:  Lithos Team</a:t>
            </a:r>
            <a:endParaRPr b="1" sz="500">
              <a:solidFill>
                <a:schemeClr val="dk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587" name="Shape 587"/>
        <p:cNvGrpSpPr/>
        <p:nvPr/>
      </p:nvGrpSpPr>
      <p:grpSpPr>
        <a:xfrm>
          <a:off x="0" y="0"/>
          <a:ext cx="0" cy="0"/>
          <a:chOff x="0" y="0"/>
          <a:chExt cx="0" cy="0"/>
        </a:xfrm>
      </p:grpSpPr>
      <p:sp>
        <p:nvSpPr>
          <p:cNvPr id="588" name="Google Shape;588;p64"/>
          <p:cNvSpPr txBox="1"/>
          <p:nvPr/>
        </p:nvSpPr>
        <p:spPr>
          <a:xfrm>
            <a:off x="1339479" y="2309125"/>
            <a:ext cx="7657500" cy="149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latin typeface="Helvetica Neue Light"/>
                <a:ea typeface="Helvetica Neue Light"/>
                <a:cs typeface="Helvetica Neue Light"/>
                <a:sym typeface="Helvetica Neue Light"/>
              </a:rPr>
              <a:t>Modeling</a:t>
            </a:r>
            <a:endParaRPr sz="4500">
              <a:solidFill>
                <a:schemeClr val="lt1"/>
              </a:solidFill>
              <a:latin typeface="Helvetica Neue Light"/>
              <a:ea typeface="Helvetica Neue Light"/>
              <a:cs typeface="Helvetica Neue Light"/>
              <a:sym typeface="Helvetica Neue Light"/>
            </a:endParaRPr>
          </a:p>
          <a:p>
            <a:pPr indent="0" lvl="0" marL="0" rtl="0" algn="l">
              <a:spcBef>
                <a:spcPts val="0"/>
              </a:spcBef>
              <a:spcAft>
                <a:spcPts val="0"/>
              </a:spcAft>
              <a:buNone/>
            </a:pPr>
            <a:r>
              <a:t/>
            </a:r>
            <a:endParaRPr sz="2000">
              <a:solidFill>
                <a:schemeClr val="lt1"/>
              </a:solidFill>
              <a:latin typeface="Helvetica Neue Light"/>
              <a:ea typeface="Helvetica Neue Light"/>
              <a:cs typeface="Helvetica Neue Light"/>
              <a:sym typeface="Helvetica Neue Light"/>
            </a:endParaRPr>
          </a:p>
          <a:p>
            <a:pPr indent="0" lvl="0" marL="0" rtl="0" algn="l">
              <a:spcBef>
                <a:spcPts val="0"/>
              </a:spcBef>
              <a:spcAft>
                <a:spcPts val="0"/>
              </a:spcAft>
              <a:buNone/>
            </a:pPr>
            <a:r>
              <a:rPr lang="en" sz="2000">
                <a:solidFill>
                  <a:schemeClr val="lt1"/>
                </a:solidFill>
                <a:latin typeface="Helvetica Neue Light"/>
                <a:ea typeface="Helvetica Neue Light"/>
                <a:cs typeface="Helvetica Neue Light"/>
                <a:sym typeface="Helvetica Neue Light"/>
              </a:rPr>
              <a:t>“What’s the </a:t>
            </a:r>
            <a:r>
              <a:rPr lang="en" sz="2000">
                <a:solidFill>
                  <a:schemeClr val="lt1"/>
                </a:solidFill>
                <a:latin typeface="Helvetica Neue Light"/>
                <a:ea typeface="Helvetica Neue Light"/>
                <a:cs typeface="Helvetica Neue Light"/>
                <a:sym typeface="Helvetica Neue Light"/>
              </a:rPr>
              <a:t>application</a:t>
            </a:r>
            <a:r>
              <a:rPr lang="en" sz="2000">
                <a:solidFill>
                  <a:schemeClr val="lt1"/>
                </a:solidFill>
                <a:latin typeface="Helvetica Neue Light"/>
                <a:ea typeface="Helvetica Neue Light"/>
                <a:cs typeface="Helvetica Neue Light"/>
                <a:sym typeface="Helvetica Neue Light"/>
              </a:rPr>
              <a:t> rate?”</a:t>
            </a:r>
            <a:endParaRPr sz="3500">
              <a:solidFill>
                <a:schemeClr val="lt1"/>
              </a:solidFill>
              <a:latin typeface="Helvetica Neue Light"/>
              <a:ea typeface="Helvetica Neue Light"/>
              <a:cs typeface="Helvetica Neue Light"/>
              <a:sym typeface="Helvetica Neue Light"/>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65"/>
          <p:cNvSpPr/>
          <p:nvPr/>
        </p:nvSpPr>
        <p:spPr>
          <a:xfrm>
            <a:off x="0" y="0"/>
            <a:ext cx="9144000" cy="436800"/>
          </a:xfrm>
          <a:prstGeom prst="rect">
            <a:avLst/>
          </a:prstGeom>
          <a:solidFill>
            <a:srgbClr val="4A86E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95" name="Google Shape;595;p65"/>
          <p:cNvSpPr txBox="1"/>
          <p:nvPr/>
        </p:nvSpPr>
        <p:spPr>
          <a:xfrm>
            <a:off x="67676" y="32222"/>
            <a:ext cx="7498800" cy="377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2000">
                <a:solidFill>
                  <a:schemeClr val="lt1"/>
                </a:solidFill>
                <a:latin typeface="Helvetica Neue Light"/>
                <a:ea typeface="Helvetica Neue Light"/>
                <a:cs typeface="Helvetica Neue Light"/>
                <a:sym typeface="Helvetica Neue Light"/>
              </a:rPr>
              <a:t>Software for enhanced rock weathering on managed lands</a:t>
            </a:r>
            <a:endParaRPr sz="1100">
              <a:solidFill>
                <a:schemeClr val="lt1"/>
              </a:solidFill>
            </a:endParaRPr>
          </a:p>
        </p:txBody>
      </p:sp>
      <p:cxnSp>
        <p:nvCxnSpPr>
          <p:cNvPr id="596" name="Google Shape;596;p65"/>
          <p:cNvCxnSpPr/>
          <p:nvPr/>
        </p:nvCxnSpPr>
        <p:spPr>
          <a:xfrm>
            <a:off x="81109" y="435612"/>
            <a:ext cx="8981700" cy="0"/>
          </a:xfrm>
          <a:prstGeom prst="straightConnector1">
            <a:avLst/>
          </a:prstGeom>
          <a:noFill/>
          <a:ln cap="flat" cmpd="sng" w="19050">
            <a:solidFill>
              <a:srgbClr val="595959"/>
            </a:solidFill>
            <a:prstDash val="solid"/>
            <a:miter lim="800000"/>
            <a:headEnd len="sm" w="sm" type="none"/>
            <a:tailEnd len="sm" w="sm" type="none"/>
          </a:ln>
        </p:spPr>
      </p:cxnSp>
      <p:sp>
        <p:nvSpPr>
          <p:cNvPr id="597" name="Google Shape;597;p65"/>
          <p:cNvSpPr txBox="1"/>
          <p:nvPr/>
        </p:nvSpPr>
        <p:spPr>
          <a:xfrm>
            <a:off x="0" y="806962"/>
            <a:ext cx="9144000" cy="762000"/>
          </a:xfrm>
          <a:prstGeom prst="rect">
            <a:avLst/>
          </a:prstGeom>
          <a:noFill/>
          <a:ln>
            <a:noFill/>
          </a:ln>
        </p:spPr>
        <p:txBody>
          <a:bodyPr anchorCtr="0" anchor="t" bIns="34275" lIns="68575" spcFirstLastPara="1" rIns="68575" wrap="square" tIns="34275">
            <a:spAutoFit/>
          </a:bodyPr>
          <a:lstStyle/>
          <a:p>
            <a:pPr indent="0" lvl="0" marL="0" marR="0" rtl="0" algn="ctr">
              <a:lnSpc>
                <a:spcPct val="200000"/>
              </a:lnSpc>
              <a:spcBef>
                <a:spcPts val="0"/>
              </a:spcBef>
              <a:spcAft>
                <a:spcPts val="0"/>
              </a:spcAft>
              <a:buNone/>
            </a:pPr>
            <a:r>
              <a:rPr lang="en" sz="1500">
                <a:solidFill>
                  <a:srgbClr val="2F5496"/>
                </a:solidFill>
                <a:latin typeface="Helvetica Neue Light"/>
                <a:ea typeface="Helvetica Neue Light"/>
                <a:cs typeface="Helvetica Neue Light"/>
                <a:sym typeface="Helvetica Neue Light"/>
              </a:rPr>
              <a:t>S</a:t>
            </a:r>
            <a:r>
              <a:rPr lang="en" sz="1500">
                <a:solidFill>
                  <a:srgbClr val="595959"/>
                </a:solidFill>
                <a:latin typeface="Helvetica Neue Light"/>
                <a:ea typeface="Helvetica Neue Light"/>
                <a:cs typeface="Helvetica Neue Light"/>
                <a:sym typeface="Helvetica Neue Light"/>
              </a:rPr>
              <a:t>oil </a:t>
            </a:r>
            <a:r>
              <a:rPr lang="en" sz="1500">
                <a:solidFill>
                  <a:srgbClr val="2F5496"/>
                </a:solidFill>
                <a:latin typeface="Helvetica Neue Light"/>
                <a:ea typeface="Helvetica Neue Light"/>
                <a:cs typeface="Helvetica Neue Light"/>
                <a:sym typeface="Helvetica Neue Light"/>
              </a:rPr>
              <a:t>C</a:t>
            </a:r>
            <a:r>
              <a:rPr lang="en" sz="1500">
                <a:solidFill>
                  <a:srgbClr val="595959"/>
                </a:solidFill>
                <a:latin typeface="Helvetica Neue Light"/>
                <a:ea typeface="Helvetica Neue Light"/>
                <a:cs typeface="Helvetica Neue Light"/>
                <a:sym typeface="Helvetica Neue Light"/>
              </a:rPr>
              <a:t>ycles of </a:t>
            </a:r>
            <a:r>
              <a:rPr lang="en" sz="1500">
                <a:solidFill>
                  <a:srgbClr val="2F5496"/>
                </a:solidFill>
                <a:latin typeface="Helvetica Neue Light"/>
                <a:ea typeface="Helvetica Neue Light"/>
                <a:cs typeface="Helvetica Neue Light"/>
                <a:sym typeface="Helvetica Neue Light"/>
              </a:rPr>
              <a:t>E</a:t>
            </a:r>
            <a:r>
              <a:rPr lang="en" sz="1500">
                <a:solidFill>
                  <a:srgbClr val="595959"/>
                </a:solidFill>
                <a:latin typeface="Helvetica Neue Light"/>
                <a:ea typeface="Helvetica Neue Light"/>
                <a:cs typeface="Helvetica Neue Light"/>
                <a:sym typeface="Helvetica Neue Light"/>
              </a:rPr>
              <a:t>lements simulator for </a:t>
            </a:r>
            <a:r>
              <a:rPr lang="en" sz="1500">
                <a:solidFill>
                  <a:srgbClr val="2F5496"/>
                </a:solidFill>
                <a:latin typeface="Helvetica Neue Light"/>
                <a:ea typeface="Helvetica Neue Light"/>
                <a:cs typeface="Helvetica Neue Light"/>
                <a:sym typeface="Helvetica Neue Light"/>
              </a:rPr>
              <a:t>P</a:t>
            </a:r>
            <a:r>
              <a:rPr lang="en" sz="1500">
                <a:solidFill>
                  <a:srgbClr val="595959"/>
                </a:solidFill>
                <a:latin typeface="Helvetica Neue Light"/>
                <a:ea typeface="Helvetica Neue Light"/>
                <a:cs typeface="Helvetica Neue Light"/>
                <a:sym typeface="Helvetica Neue Light"/>
              </a:rPr>
              <a:t>redicting </a:t>
            </a:r>
            <a:r>
              <a:rPr lang="en" sz="1500">
                <a:solidFill>
                  <a:srgbClr val="2F5496"/>
                </a:solidFill>
                <a:latin typeface="Helvetica Neue Light"/>
                <a:ea typeface="Helvetica Neue Light"/>
                <a:cs typeface="Helvetica Neue Light"/>
                <a:sym typeface="Helvetica Neue Light"/>
              </a:rPr>
              <a:t>TER</a:t>
            </a:r>
            <a:r>
              <a:rPr lang="en" sz="1500">
                <a:solidFill>
                  <a:srgbClr val="595959"/>
                </a:solidFill>
                <a:latin typeface="Helvetica Neue Light"/>
                <a:ea typeface="Helvetica Neue Light"/>
                <a:cs typeface="Helvetica Neue Light"/>
                <a:sym typeface="Helvetica Neue Light"/>
              </a:rPr>
              <a:t>restrial regulation of greenhouse gases — </a:t>
            </a:r>
            <a:endParaRPr b="1" sz="1500">
              <a:solidFill>
                <a:srgbClr val="2F5496"/>
              </a:solidFill>
              <a:latin typeface="Helvetica Neue"/>
              <a:ea typeface="Helvetica Neue"/>
              <a:cs typeface="Helvetica Neue"/>
              <a:sym typeface="Helvetica Neue"/>
            </a:endParaRPr>
          </a:p>
          <a:p>
            <a:pPr indent="0" lvl="0" marL="0" marR="0" rtl="0" algn="ctr">
              <a:lnSpc>
                <a:spcPct val="200000"/>
              </a:lnSpc>
              <a:spcBef>
                <a:spcPts val="0"/>
              </a:spcBef>
              <a:spcAft>
                <a:spcPts val="0"/>
              </a:spcAft>
              <a:buNone/>
            </a:pPr>
            <a:r>
              <a:rPr b="1" lang="en" sz="1500">
                <a:solidFill>
                  <a:srgbClr val="2F5496"/>
                </a:solidFill>
                <a:latin typeface="Helvetica Neue"/>
                <a:ea typeface="Helvetica Neue"/>
                <a:cs typeface="Helvetica Neue"/>
                <a:sym typeface="Helvetica Neue"/>
              </a:rPr>
              <a:t>SCEPTER</a:t>
            </a:r>
            <a:endParaRPr b="1" sz="1100"/>
          </a:p>
        </p:txBody>
      </p:sp>
      <p:pic>
        <p:nvPicPr>
          <p:cNvPr id="598" name="Google Shape;598;p65"/>
          <p:cNvPicPr preferRelativeResize="0"/>
          <p:nvPr/>
        </p:nvPicPr>
        <p:blipFill rotWithShape="1">
          <a:blip r:embed="rId3">
            <a:alphaModFix amt="14000"/>
          </a:blip>
          <a:srcRect b="0" l="0" r="0" t="0"/>
          <a:stretch/>
        </p:blipFill>
        <p:spPr>
          <a:xfrm>
            <a:off x="7900514" y="76267"/>
            <a:ext cx="1110066" cy="261192"/>
          </a:xfrm>
          <a:prstGeom prst="rect">
            <a:avLst/>
          </a:prstGeom>
          <a:noFill/>
          <a:ln>
            <a:noFill/>
          </a:ln>
        </p:spPr>
      </p:pic>
      <p:pic>
        <p:nvPicPr>
          <p:cNvPr id="599" name="Google Shape;599;p65"/>
          <p:cNvPicPr preferRelativeResize="0"/>
          <p:nvPr/>
        </p:nvPicPr>
        <p:blipFill rotWithShape="1">
          <a:blip r:embed="rId4">
            <a:alphaModFix/>
          </a:blip>
          <a:srcRect b="0" l="9264" r="0" t="11197"/>
          <a:stretch/>
        </p:blipFill>
        <p:spPr>
          <a:xfrm>
            <a:off x="4193259" y="2075516"/>
            <a:ext cx="3373218" cy="2172310"/>
          </a:xfrm>
          <a:prstGeom prst="rect">
            <a:avLst/>
          </a:prstGeom>
          <a:noFill/>
          <a:ln>
            <a:noFill/>
          </a:ln>
        </p:spPr>
      </p:pic>
      <p:pic>
        <p:nvPicPr>
          <p:cNvPr id="600" name="Google Shape;600;p65"/>
          <p:cNvPicPr preferRelativeResize="0"/>
          <p:nvPr/>
        </p:nvPicPr>
        <p:blipFill>
          <a:blip r:embed="rId5">
            <a:alphaModFix/>
          </a:blip>
          <a:stretch>
            <a:fillRect/>
          </a:stretch>
        </p:blipFill>
        <p:spPr>
          <a:xfrm>
            <a:off x="1773974" y="2075532"/>
            <a:ext cx="2419268" cy="2172304"/>
          </a:xfrm>
          <a:prstGeom prst="rect">
            <a:avLst/>
          </a:prstGeom>
          <a:noFill/>
          <a:ln>
            <a:noFill/>
          </a:ln>
        </p:spPr>
      </p:pic>
      <p:pic>
        <p:nvPicPr>
          <p:cNvPr id="601" name="Google Shape;601;p65"/>
          <p:cNvPicPr preferRelativeResize="0"/>
          <p:nvPr/>
        </p:nvPicPr>
        <p:blipFill rotWithShape="1">
          <a:blip r:embed="rId3">
            <a:alphaModFix amt="74000"/>
          </a:blip>
          <a:srcRect b="0" l="0" r="0" t="0"/>
          <a:stretch/>
        </p:blipFill>
        <p:spPr>
          <a:xfrm>
            <a:off x="7900514" y="76267"/>
            <a:ext cx="1110066" cy="26119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66"/>
          <p:cNvSpPr/>
          <p:nvPr/>
        </p:nvSpPr>
        <p:spPr>
          <a:xfrm>
            <a:off x="0" y="0"/>
            <a:ext cx="9144000" cy="436800"/>
          </a:xfrm>
          <a:prstGeom prst="rect">
            <a:avLst/>
          </a:prstGeom>
          <a:solidFill>
            <a:srgbClr val="4A86E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08" name="Google Shape;608;p66"/>
          <p:cNvSpPr txBox="1"/>
          <p:nvPr/>
        </p:nvSpPr>
        <p:spPr>
          <a:xfrm>
            <a:off x="67676" y="32222"/>
            <a:ext cx="7498800" cy="377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2000">
                <a:solidFill>
                  <a:schemeClr val="lt1"/>
                </a:solidFill>
                <a:latin typeface="Helvetica Neue Light"/>
                <a:ea typeface="Helvetica Neue Light"/>
                <a:cs typeface="Helvetica Neue Light"/>
                <a:sym typeface="Helvetica Neue Light"/>
              </a:rPr>
              <a:t>Software for enhanced rock weathering on managed lands</a:t>
            </a:r>
            <a:endParaRPr sz="1100">
              <a:solidFill>
                <a:schemeClr val="lt1"/>
              </a:solidFill>
            </a:endParaRPr>
          </a:p>
        </p:txBody>
      </p:sp>
      <p:cxnSp>
        <p:nvCxnSpPr>
          <p:cNvPr id="609" name="Google Shape;609;p66"/>
          <p:cNvCxnSpPr/>
          <p:nvPr/>
        </p:nvCxnSpPr>
        <p:spPr>
          <a:xfrm>
            <a:off x="81109" y="435612"/>
            <a:ext cx="8981700" cy="0"/>
          </a:xfrm>
          <a:prstGeom prst="straightConnector1">
            <a:avLst/>
          </a:prstGeom>
          <a:noFill/>
          <a:ln cap="flat" cmpd="sng" w="19050">
            <a:solidFill>
              <a:srgbClr val="595959"/>
            </a:solidFill>
            <a:prstDash val="solid"/>
            <a:miter lim="800000"/>
            <a:headEnd len="sm" w="sm" type="none"/>
            <a:tailEnd len="sm" w="sm" type="none"/>
          </a:ln>
        </p:spPr>
      </p:cxnSp>
      <p:sp>
        <p:nvSpPr>
          <p:cNvPr id="610" name="Google Shape;610;p66"/>
          <p:cNvSpPr txBox="1"/>
          <p:nvPr/>
        </p:nvSpPr>
        <p:spPr>
          <a:xfrm>
            <a:off x="0" y="806962"/>
            <a:ext cx="9144000" cy="300000"/>
          </a:xfrm>
          <a:prstGeom prst="rect">
            <a:avLst/>
          </a:prstGeom>
          <a:noFill/>
          <a:ln>
            <a:noFill/>
          </a:ln>
        </p:spPr>
        <p:txBody>
          <a:bodyPr anchorCtr="0" anchor="t" bIns="34275" lIns="68575" spcFirstLastPara="1" rIns="68575" wrap="square" tIns="34275">
            <a:spAutoFit/>
          </a:bodyPr>
          <a:lstStyle/>
          <a:p>
            <a:pPr indent="0" lvl="0" marL="0" marR="0" rtl="0" algn="ctr">
              <a:lnSpc>
                <a:spcPct val="200000"/>
              </a:lnSpc>
              <a:spcBef>
                <a:spcPts val="0"/>
              </a:spcBef>
              <a:spcAft>
                <a:spcPts val="0"/>
              </a:spcAft>
              <a:buNone/>
            </a:pPr>
            <a:r>
              <a:rPr lang="en" sz="1500">
                <a:solidFill>
                  <a:srgbClr val="2F5496"/>
                </a:solidFill>
                <a:latin typeface="Helvetica Neue Light"/>
                <a:ea typeface="Helvetica Neue Light"/>
                <a:cs typeface="Helvetica Neue Light"/>
                <a:sym typeface="Helvetica Neue Light"/>
              </a:rPr>
              <a:t>S</a:t>
            </a:r>
            <a:r>
              <a:rPr lang="en" sz="1500">
                <a:solidFill>
                  <a:srgbClr val="595959"/>
                </a:solidFill>
                <a:latin typeface="Helvetica Neue Light"/>
                <a:ea typeface="Helvetica Neue Light"/>
                <a:cs typeface="Helvetica Neue Light"/>
                <a:sym typeface="Helvetica Neue Light"/>
              </a:rPr>
              <a:t>oil </a:t>
            </a:r>
            <a:r>
              <a:rPr lang="en" sz="1500">
                <a:solidFill>
                  <a:srgbClr val="2F5496"/>
                </a:solidFill>
                <a:latin typeface="Helvetica Neue Light"/>
                <a:ea typeface="Helvetica Neue Light"/>
                <a:cs typeface="Helvetica Neue Light"/>
                <a:sym typeface="Helvetica Neue Light"/>
              </a:rPr>
              <a:t>C</a:t>
            </a:r>
            <a:r>
              <a:rPr lang="en" sz="1500">
                <a:solidFill>
                  <a:srgbClr val="595959"/>
                </a:solidFill>
                <a:latin typeface="Helvetica Neue Light"/>
                <a:ea typeface="Helvetica Neue Light"/>
                <a:cs typeface="Helvetica Neue Light"/>
                <a:sym typeface="Helvetica Neue Light"/>
              </a:rPr>
              <a:t>ycles of </a:t>
            </a:r>
            <a:r>
              <a:rPr lang="en" sz="1500">
                <a:solidFill>
                  <a:srgbClr val="2F5496"/>
                </a:solidFill>
                <a:latin typeface="Helvetica Neue Light"/>
                <a:ea typeface="Helvetica Neue Light"/>
                <a:cs typeface="Helvetica Neue Light"/>
                <a:sym typeface="Helvetica Neue Light"/>
              </a:rPr>
              <a:t>E</a:t>
            </a:r>
            <a:r>
              <a:rPr lang="en" sz="1500">
                <a:solidFill>
                  <a:srgbClr val="595959"/>
                </a:solidFill>
                <a:latin typeface="Helvetica Neue Light"/>
                <a:ea typeface="Helvetica Neue Light"/>
                <a:cs typeface="Helvetica Neue Light"/>
                <a:sym typeface="Helvetica Neue Light"/>
              </a:rPr>
              <a:t>lements simulator for </a:t>
            </a:r>
            <a:r>
              <a:rPr lang="en" sz="1500">
                <a:solidFill>
                  <a:srgbClr val="2F5496"/>
                </a:solidFill>
                <a:latin typeface="Helvetica Neue Light"/>
                <a:ea typeface="Helvetica Neue Light"/>
                <a:cs typeface="Helvetica Neue Light"/>
                <a:sym typeface="Helvetica Neue Light"/>
              </a:rPr>
              <a:t>P</a:t>
            </a:r>
            <a:r>
              <a:rPr lang="en" sz="1500">
                <a:solidFill>
                  <a:srgbClr val="595959"/>
                </a:solidFill>
                <a:latin typeface="Helvetica Neue Light"/>
                <a:ea typeface="Helvetica Neue Light"/>
                <a:cs typeface="Helvetica Neue Light"/>
                <a:sym typeface="Helvetica Neue Light"/>
              </a:rPr>
              <a:t>redicting </a:t>
            </a:r>
            <a:r>
              <a:rPr lang="en" sz="1500">
                <a:solidFill>
                  <a:srgbClr val="2F5496"/>
                </a:solidFill>
                <a:latin typeface="Helvetica Neue Light"/>
                <a:ea typeface="Helvetica Neue Light"/>
                <a:cs typeface="Helvetica Neue Light"/>
                <a:sym typeface="Helvetica Neue Light"/>
              </a:rPr>
              <a:t>TER</a:t>
            </a:r>
            <a:r>
              <a:rPr lang="en" sz="1500">
                <a:solidFill>
                  <a:srgbClr val="595959"/>
                </a:solidFill>
                <a:latin typeface="Helvetica Neue Light"/>
                <a:ea typeface="Helvetica Neue Light"/>
                <a:cs typeface="Helvetica Neue Light"/>
                <a:sym typeface="Helvetica Neue Light"/>
              </a:rPr>
              <a:t>restrial regulation of greenhouse gases — </a:t>
            </a:r>
            <a:r>
              <a:rPr b="1" lang="en" sz="1500">
                <a:solidFill>
                  <a:srgbClr val="2F5496"/>
                </a:solidFill>
                <a:latin typeface="Helvetica Neue"/>
                <a:ea typeface="Helvetica Neue"/>
                <a:cs typeface="Helvetica Neue"/>
                <a:sym typeface="Helvetica Neue"/>
              </a:rPr>
              <a:t>SCEPTER</a:t>
            </a:r>
            <a:endParaRPr b="1" sz="1100"/>
          </a:p>
        </p:txBody>
      </p:sp>
      <p:pic>
        <p:nvPicPr>
          <p:cNvPr id="611" name="Google Shape;611;p66"/>
          <p:cNvPicPr preferRelativeResize="0"/>
          <p:nvPr/>
        </p:nvPicPr>
        <p:blipFill rotWithShape="1">
          <a:blip r:embed="rId3">
            <a:alphaModFix/>
          </a:blip>
          <a:srcRect b="0" l="0" r="0" t="0"/>
          <a:stretch/>
        </p:blipFill>
        <p:spPr>
          <a:xfrm>
            <a:off x="997547" y="1331520"/>
            <a:ext cx="7148905" cy="2291114"/>
          </a:xfrm>
          <a:prstGeom prst="rect">
            <a:avLst/>
          </a:prstGeom>
          <a:noFill/>
          <a:ln>
            <a:noFill/>
          </a:ln>
        </p:spPr>
      </p:pic>
      <p:sp>
        <p:nvSpPr>
          <p:cNvPr id="612" name="Google Shape;612;p66"/>
          <p:cNvSpPr txBox="1"/>
          <p:nvPr/>
        </p:nvSpPr>
        <p:spPr>
          <a:xfrm>
            <a:off x="2417231" y="3929447"/>
            <a:ext cx="4309500" cy="808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200">
                <a:solidFill>
                  <a:srgbClr val="595959"/>
                </a:solidFill>
                <a:latin typeface="Helvetica Neue Light"/>
                <a:ea typeface="Helvetica Neue Light"/>
                <a:cs typeface="Helvetica Neue Light"/>
                <a:sym typeface="Helvetica Neue Light"/>
              </a:rPr>
              <a:t>We engineer agricultural lands to permanently capture and remove more carbon. Each field’s soil measurements and crop needs are fed into SCEPTER to generate recommendations prior to deployment. </a:t>
            </a:r>
            <a:endParaRPr sz="1200">
              <a:solidFill>
                <a:srgbClr val="595959"/>
              </a:solidFill>
              <a:latin typeface="Helvetica Neue Light"/>
              <a:ea typeface="Helvetica Neue Light"/>
              <a:cs typeface="Helvetica Neue Light"/>
              <a:sym typeface="Helvetica Neue Light"/>
            </a:endParaRPr>
          </a:p>
        </p:txBody>
      </p:sp>
      <p:sp>
        <p:nvSpPr>
          <p:cNvPr id="613" name="Google Shape;613;p66"/>
          <p:cNvSpPr txBox="1"/>
          <p:nvPr/>
        </p:nvSpPr>
        <p:spPr>
          <a:xfrm>
            <a:off x="601022" y="4858350"/>
            <a:ext cx="2068800" cy="2079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rPr lang="en" sz="900">
                <a:solidFill>
                  <a:srgbClr val="B7B7B7"/>
                </a:solidFill>
                <a:latin typeface="Helvetica Neue"/>
                <a:ea typeface="Helvetica Neue"/>
                <a:cs typeface="Helvetica Neue"/>
                <a:sym typeface="Helvetica Neue"/>
              </a:rPr>
              <a:t>Source:  Lithos Team, 2017-2022.</a:t>
            </a:r>
            <a:endParaRPr sz="500">
              <a:solidFill>
                <a:srgbClr val="B7B7B7"/>
              </a:solidFill>
            </a:endParaRPr>
          </a:p>
        </p:txBody>
      </p:sp>
      <p:pic>
        <p:nvPicPr>
          <p:cNvPr id="614" name="Google Shape;614;p66"/>
          <p:cNvPicPr preferRelativeResize="0"/>
          <p:nvPr/>
        </p:nvPicPr>
        <p:blipFill rotWithShape="1">
          <a:blip r:embed="rId4">
            <a:alphaModFix amt="14000"/>
          </a:blip>
          <a:srcRect b="0" l="0" r="0" t="0"/>
          <a:stretch/>
        </p:blipFill>
        <p:spPr>
          <a:xfrm>
            <a:off x="7900514" y="76267"/>
            <a:ext cx="1110066" cy="261192"/>
          </a:xfrm>
          <a:prstGeom prst="rect">
            <a:avLst/>
          </a:prstGeom>
          <a:noFill/>
          <a:ln>
            <a:noFill/>
          </a:ln>
        </p:spPr>
      </p:pic>
      <p:pic>
        <p:nvPicPr>
          <p:cNvPr id="615" name="Google Shape;615;p66"/>
          <p:cNvPicPr preferRelativeResize="0"/>
          <p:nvPr/>
        </p:nvPicPr>
        <p:blipFill rotWithShape="1">
          <a:blip r:embed="rId4">
            <a:alphaModFix amt="74000"/>
          </a:blip>
          <a:srcRect b="0" l="0" r="0" t="0"/>
          <a:stretch/>
        </p:blipFill>
        <p:spPr>
          <a:xfrm>
            <a:off x="7900514" y="76267"/>
            <a:ext cx="1110066" cy="26119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pic>
        <p:nvPicPr>
          <p:cNvPr id="621" name="Google Shape;621;p67"/>
          <p:cNvPicPr preferRelativeResize="0"/>
          <p:nvPr/>
        </p:nvPicPr>
        <p:blipFill rotWithShape="1">
          <a:blip r:embed="rId3">
            <a:alphaModFix/>
          </a:blip>
          <a:srcRect b="8506" l="16710" r="1896" t="8506"/>
          <a:stretch/>
        </p:blipFill>
        <p:spPr>
          <a:xfrm>
            <a:off x="3199341" y="1538369"/>
            <a:ext cx="2990016" cy="2286507"/>
          </a:xfrm>
          <a:prstGeom prst="rect">
            <a:avLst/>
          </a:prstGeom>
          <a:noFill/>
          <a:ln>
            <a:noFill/>
          </a:ln>
        </p:spPr>
      </p:pic>
      <p:sp>
        <p:nvSpPr>
          <p:cNvPr id="622" name="Google Shape;622;p67"/>
          <p:cNvSpPr/>
          <p:nvPr/>
        </p:nvSpPr>
        <p:spPr>
          <a:xfrm>
            <a:off x="0" y="0"/>
            <a:ext cx="9144000" cy="436800"/>
          </a:xfrm>
          <a:prstGeom prst="rect">
            <a:avLst/>
          </a:prstGeom>
          <a:solidFill>
            <a:srgbClr val="BFBFBF">
              <a:alpha val="4588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23" name="Google Shape;623;p67"/>
          <p:cNvSpPr txBox="1"/>
          <p:nvPr/>
        </p:nvSpPr>
        <p:spPr>
          <a:xfrm>
            <a:off x="67682" y="32224"/>
            <a:ext cx="5316600" cy="377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2000">
                <a:solidFill>
                  <a:srgbClr val="595959"/>
                </a:solidFill>
                <a:latin typeface="Helvetica Neue Light"/>
                <a:ea typeface="Helvetica Neue Light"/>
                <a:cs typeface="Helvetica Neue Light"/>
                <a:sym typeface="Helvetica Neue Light"/>
              </a:rPr>
              <a:t>Enhanced rock weathering on managed lands</a:t>
            </a:r>
            <a:endParaRPr sz="1100"/>
          </a:p>
        </p:txBody>
      </p:sp>
      <p:cxnSp>
        <p:nvCxnSpPr>
          <p:cNvPr id="624" name="Google Shape;624;p67"/>
          <p:cNvCxnSpPr/>
          <p:nvPr/>
        </p:nvCxnSpPr>
        <p:spPr>
          <a:xfrm>
            <a:off x="81109" y="435612"/>
            <a:ext cx="8981700" cy="0"/>
          </a:xfrm>
          <a:prstGeom prst="straightConnector1">
            <a:avLst/>
          </a:prstGeom>
          <a:noFill/>
          <a:ln cap="flat" cmpd="sng" w="19050">
            <a:solidFill>
              <a:srgbClr val="595959"/>
            </a:solidFill>
            <a:prstDash val="solid"/>
            <a:miter lim="800000"/>
            <a:headEnd len="sm" w="sm" type="none"/>
            <a:tailEnd len="sm" w="sm" type="none"/>
          </a:ln>
        </p:spPr>
      </p:cxnSp>
      <p:sp>
        <p:nvSpPr>
          <p:cNvPr id="625" name="Google Shape;625;p67"/>
          <p:cNvSpPr txBox="1"/>
          <p:nvPr/>
        </p:nvSpPr>
        <p:spPr>
          <a:xfrm>
            <a:off x="0" y="431465"/>
            <a:ext cx="9144000" cy="300000"/>
          </a:xfrm>
          <a:prstGeom prst="rect">
            <a:avLst/>
          </a:prstGeom>
          <a:noFill/>
          <a:ln>
            <a:noFill/>
          </a:ln>
        </p:spPr>
        <p:txBody>
          <a:bodyPr anchorCtr="0" anchor="t" bIns="34275" lIns="68575" spcFirstLastPara="1" rIns="68575" wrap="square" tIns="34275">
            <a:spAutoFit/>
          </a:bodyPr>
          <a:lstStyle/>
          <a:p>
            <a:pPr indent="0" lvl="0" marL="0" marR="0" rtl="0" algn="ctr">
              <a:lnSpc>
                <a:spcPct val="200000"/>
              </a:lnSpc>
              <a:spcBef>
                <a:spcPts val="0"/>
              </a:spcBef>
              <a:spcAft>
                <a:spcPts val="0"/>
              </a:spcAft>
              <a:buNone/>
            </a:pPr>
            <a:r>
              <a:rPr lang="en" sz="1500">
                <a:solidFill>
                  <a:srgbClr val="2F5496"/>
                </a:solidFill>
                <a:latin typeface="Helvetica Neue Light"/>
                <a:ea typeface="Helvetica Neue Light"/>
                <a:cs typeface="Helvetica Neue Light"/>
                <a:sym typeface="Helvetica Neue Light"/>
              </a:rPr>
              <a:t>S</a:t>
            </a:r>
            <a:r>
              <a:rPr lang="en" sz="1500">
                <a:solidFill>
                  <a:srgbClr val="595959"/>
                </a:solidFill>
                <a:latin typeface="Helvetica Neue Light"/>
                <a:ea typeface="Helvetica Neue Light"/>
                <a:cs typeface="Helvetica Neue Light"/>
                <a:sym typeface="Helvetica Neue Light"/>
              </a:rPr>
              <a:t>oil </a:t>
            </a:r>
            <a:r>
              <a:rPr lang="en" sz="1500">
                <a:solidFill>
                  <a:srgbClr val="2F5496"/>
                </a:solidFill>
                <a:latin typeface="Helvetica Neue Light"/>
                <a:ea typeface="Helvetica Neue Light"/>
                <a:cs typeface="Helvetica Neue Light"/>
                <a:sym typeface="Helvetica Neue Light"/>
              </a:rPr>
              <a:t>C</a:t>
            </a:r>
            <a:r>
              <a:rPr lang="en" sz="1500">
                <a:solidFill>
                  <a:srgbClr val="595959"/>
                </a:solidFill>
                <a:latin typeface="Helvetica Neue Light"/>
                <a:ea typeface="Helvetica Neue Light"/>
                <a:cs typeface="Helvetica Neue Light"/>
                <a:sym typeface="Helvetica Neue Light"/>
              </a:rPr>
              <a:t>ycles of </a:t>
            </a:r>
            <a:r>
              <a:rPr lang="en" sz="1500">
                <a:solidFill>
                  <a:srgbClr val="2F5496"/>
                </a:solidFill>
                <a:latin typeface="Helvetica Neue Light"/>
                <a:ea typeface="Helvetica Neue Light"/>
                <a:cs typeface="Helvetica Neue Light"/>
                <a:sym typeface="Helvetica Neue Light"/>
              </a:rPr>
              <a:t>E</a:t>
            </a:r>
            <a:r>
              <a:rPr lang="en" sz="1500">
                <a:solidFill>
                  <a:srgbClr val="595959"/>
                </a:solidFill>
                <a:latin typeface="Helvetica Neue Light"/>
                <a:ea typeface="Helvetica Neue Light"/>
                <a:cs typeface="Helvetica Neue Light"/>
                <a:sym typeface="Helvetica Neue Light"/>
              </a:rPr>
              <a:t>lements simulator for </a:t>
            </a:r>
            <a:r>
              <a:rPr lang="en" sz="1500">
                <a:solidFill>
                  <a:srgbClr val="2F5496"/>
                </a:solidFill>
                <a:latin typeface="Helvetica Neue Light"/>
                <a:ea typeface="Helvetica Neue Light"/>
                <a:cs typeface="Helvetica Neue Light"/>
                <a:sym typeface="Helvetica Neue Light"/>
              </a:rPr>
              <a:t>P</a:t>
            </a:r>
            <a:r>
              <a:rPr lang="en" sz="1500">
                <a:solidFill>
                  <a:srgbClr val="595959"/>
                </a:solidFill>
                <a:latin typeface="Helvetica Neue Light"/>
                <a:ea typeface="Helvetica Neue Light"/>
                <a:cs typeface="Helvetica Neue Light"/>
                <a:sym typeface="Helvetica Neue Light"/>
              </a:rPr>
              <a:t>redicting </a:t>
            </a:r>
            <a:r>
              <a:rPr lang="en" sz="1500">
                <a:solidFill>
                  <a:srgbClr val="2F5496"/>
                </a:solidFill>
                <a:latin typeface="Helvetica Neue Light"/>
                <a:ea typeface="Helvetica Neue Light"/>
                <a:cs typeface="Helvetica Neue Light"/>
                <a:sym typeface="Helvetica Neue Light"/>
              </a:rPr>
              <a:t>TER</a:t>
            </a:r>
            <a:r>
              <a:rPr lang="en" sz="1500">
                <a:solidFill>
                  <a:srgbClr val="595959"/>
                </a:solidFill>
                <a:latin typeface="Helvetica Neue Light"/>
                <a:ea typeface="Helvetica Neue Light"/>
                <a:cs typeface="Helvetica Neue Light"/>
                <a:sym typeface="Helvetica Neue Light"/>
              </a:rPr>
              <a:t>restrial regulation of greenhouse gases — </a:t>
            </a:r>
            <a:r>
              <a:rPr lang="en" sz="1500">
                <a:solidFill>
                  <a:srgbClr val="2F5496"/>
                </a:solidFill>
                <a:latin typeface="Helvetica Neue Light"/>
                <a:ea typeface="Helvetica Neue Light"/>
                <a:cs typeface="Helvetica Neue Light"/>
                <a:sym typeface="Helvetica Neue Light"/>
              </a:rPr>
              <a:t>SCEPTER</a:t>
            </a:r>
            <a:endParaRPr sz="1100"/>
          </a:p>
        </p:txBody>
      </p:sp>
      <p:pic>
        <p:nvPicPr>
          <p:cNvPr id="626" name="Google Shape;626;p67"/>
          <p:cNvPicPr preferRelativeResize="0"/>
          <p:nvPr/>
        </p:nvPicPr>
        <p:blipFill rotWithShape="1">
          <a:blip r:embed="rId4">
            <a:alphaModFix amt="14000"/>
          </a:blip>
          <a:srcRect b="0" l="0" r="0" t="0"/>
          <a:stretch/>
        </p:blipFill>
        <p:spPr>
          <a:xfrm>
            <a:off x="7900514" y="76267"/>
            <a:ext cx="1110066" cy="261192"/>
          </a:xfrm>
          <a:prstGeom prst="rect">
            <a:avLst/>
          </a:prstGeom>
          <a:noFill/>
          <a:ln>
            <a:noFill/>
          </a:ln>
        </p:spPr>
      </p:pic>
      <p:pic>
        <p:nvPicPr>
          <p:cNvPr id="627" name="Google Shape;627;p67"/>
          <p:cNvPicPr preferRelativeResize="0"/>
          <p:nvPr/>
        </p:nvPicPr>
        <p:blipFill>
          <a:blip r:embed="rId5">
            <a:alphaModFix/>
          </a:blip>
          <a:stretch>
            <a:fillRect/>
          </a:stretch>
        </p:blipFill>
        <p:spPr>
          <a:xfrm>
            <a:off x="426703" y="1491307"/>
            <a:ext cx="2417287" cy="2519261"/>
          </a:xfrm>
          <a:prstGeom prst="rect">
            <a:avLst/>
          </a:prstGeom>
          <a:noFill/>
          <a:ln>
            <a:noFill/>
          </a:ln>
        </p:spPr>
      </p:pic>
      <p:sp>
        <p:nvSpPr>
          <p:cNvPr id="628" name="Google Shape;628;p67"/>
          <p:cNvSpPr txBox="1"/>
          <p:nvPr/>
        </p:nvSpPr>
        <p:spPr>
          <a:xfrm>
            <a:off x="5131622" y="2312391"/>
            <a:ext cx="1125000" cy="2079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t/>
            </a:r>
            <a:endParaRPr sz="900">
              <a:solidFill>
                <a:schemeClr val="dk1"/>
              </a:solidFill>
            </a:endParaRPr>
          </a:p>
        </p:txBody>
      </p:sp>
      <p:sp>
        <p:nvSpPr>
          <p:cNvPr id="629" name="Google Shape;629;p67"/>
          <p:cNvSpPr txBox="1"/>
          <p:nvPr/>
        </p:nvSpPr>
        <p:spPr>
          <a:xfrm>
            <a:off x="629091" y="4010566"/>
            <a:ext cx="2337900" cy="762000"/>
          </a:xfrm>
          <a:prstGeom prst="rect">
            <a:avLst/>
          </a:prstGeom>
          <a:noFill/>
          <a:ln>
            <a:noFill/>
          </a:ln>
        </p:spPr>
        <p:txBody>
          <a:bodyPr anchorCtr="0" anchor="t" bIns="34275" lIns="34275" spcFirstLastPara="1" rIns="34275" wrap="square" tIns="34275">
            <a:spAutoFit/>
          </a:bodyPr>
          <a:lstStyle/>
          <a:p>
            <a:pPr indent="0" lvl="0" marL="0" rtl="0" algn="just">
              <a:spcBef>
                <a:spcPts val="0"/>
              </a:spcBef>
              <a:spcAft>
                <a:spcPts val="0"/>
              </a:spcAft>
              <a:buNone/>
            </a:pPr>
            <a:r>
              <a:rPr b="1" lang="en" sz="900">
                <a:solidFill>
                  <a:srgbClr val="595959"/>
                </a:solidFill>
                <a:latin typeface="Helvetica Neue"/>
                <a:ea typeface="Helvetica Neue"/>
                <a:cs typeface="Helvetica Neue"/>
                <a:sym typeface="Helvetica Neue"/>
              </a:rPr>
              <a:t>Above: Example output from our soil biogeochemistry code, compared to field data for soil organic matter (SOM) and pH—showing a match between empirical and model data.</a:t>
            </a:r>
            <a:endParaRPr b="1" sz="900">
              <a:solidFill>
                <a:srgbClr val="595959"/>
              </a:solidFill>
              <a:latin typeface="Helvetica Neue"/>
              <a:ea typeface="Helvetica Neue"/>
              <a:cs typeface="Helvetica Neue"/>
              <a:sym typeface="Helvetica Neue"/>
            </a:endParaRPr>
          </a:p>
        </p:txBody>
      </p:sp>
      <p:sp>
        <p:nvSpPr>
          <p:cNvPr id="630" name="Google Shape;630;p67"/>
          <p:cNvSpPr txBox="1"/>
          <p:nvPr/>
        </p:nvSpPr>
        <p:spPr>
          <a:xfrm>
            <a:off x="6857006" y="2048981"/>
            <a:ext cx="2147100" cy="1546800"/>
          </a:xfrm>
          <a:prstGeom prst="rect">
            <a:avLst/>
          </a:prstGeom>
          <a:noFill/>
          <a:ln>
            <a:noFill/>
          </a:ln>
        </p:spPr>
        <p:txBody>
          <a:bodyPr anchorCtr="0" anchor="t" bIns="34275" lIns="34275" spcFirstLastPara="1" rIns="34275" wrap="square" tIns="34275">
            <a:spAutoFit/>
          </a:bodyPr>
          <a:lstStyle/>
          <a:p>
            <a:pPr indent="0" lvl="0" marL="0" rtl="0" algn="ctr">
              <a:spcBef>
                <a:spcPts val="0"/>
              </a:spcBef>
              <a:spcAft>
                <a:spcPts val="0"/>
              </a:spcAft>
              <a:buNone/>
            </a:pPr>
            <a:r>
              <a:t/>
            </a:r>
            <a:endParaRPr b="1" sz="1200">
              <a:solidFill>
                <a:srgbClr val="4A86E8"/>
              </a:solidFill>
              <a:latin typeface="Helvetica Neue"/>
              <a:ea typeface="Helvetica Neue"/>
              <a:cs typeface="Helvetica Neue"/>
              <a:sym typeface="Helvetica Neue"/>
            </a:endParaRPr>
          </a:p>
          <a:p>
            <a:pPr indent="0" lvl="0" marL="0" rtl="0" algn="ctr">
              <a:spcBef>
                <a:spcPts val="0"/>
              </a:spcBef>
              <a:spcAft>
                <a:spcPts val="0"/>
              </a:spcAft>
              <a:buNone/>
            </a:pPr>
            <a:r>
              <a:rPr b="1" lang="en" sz="1200">
                <a:solidFill>
                  <a:srgbClr val="4A86E8"/>
                </a:solidFill>
                <a:latin typeface="Helvetica Neue"/>
                <a:ea typeface="Helvetica Neue"/>
                <a:cs typeface="Helvetica Neue"/>
                <a:sym typeface="Helvetica Neue"/>
              </a:rPr>
              <a:t>Simplicity for growers: </a:t>
            </a:r>
            <a:endParaRPr b="1" sz="1200">
              <a:solidFill>
                <a:srgbClr val="4A86E8"/>
              </a:solidFill>
              <a:latin typeface="Helvetica Neue"/>
              <a:ea typeface="Helvetica Neue"/>
              <a:cs typeface="Helvetica Neue"/>
              <a:sym typeface="Helvetica Neue"/>
            </a:endParaRPr>
          </a:p>
          <a:p>
            <a:pPr indent="0" lvl="0" marL="0" rtl="0" algn="ctr">
              <a:spcBef>
                <a:spcPts val="0"/>
              </a:spcBef>
              <a:spcAft>
                <a:spcPts val="0"/>
              </a:spcAft>
              <a:buNone/>
            </a:pPr>
            <a:r>
              <a:rPr lang="en" sz="1200">
                <a:solidFill>
                  <a:srgbClr val="4A86E8"/>
                </a:solidFill>
                <a:latin typeface="Helvetica Neue Light"/>
                <a:ea typeface="Helvetica Neue Light"/>
                <a:cs typeface="Helvetica Neue Light"/>
                <a:sym typeface="Helvetica Neue Light"/>
              </a:rPr>
              <a:t>In present deployments, we aim to recommend an </a:t>
            </a:r>
            <a:r>
              <a:rPr b="1" lang="en" sz="1200">
                <a:solidFill>
                  <a:srgbClr val="4A86E8"/>
                </a:solidFill>
                <a:latin typeface="Helvetica Neue"/>
                <a:ea typeface="Helvetica Neue"/>
                <a:cs typeface="Helvetica Neue"/>
                <a:sym typeface="Helvetica Neue"/>
              </a:rPr>
              <a:t>application rate</a:t>
            </a:r>
            <a:r>
              <a:rPr lang="en" sz="1200">
                <a:solidFill>
                  <a:srgbClr val="4A86E8"/>
                </a:solidFill>
                <a:latin typeface="Helvetica Neue Light"/>
                <a:ea typeface="Helvetica Neue Light"/>
                <a:cs typeface="Helvetica Neue Light"/>
                <a:sym typeface="Helvetica Neue Light"/>
              </a:rPr>
              <a:t> best suited for maximizing yields, soil health, and carbon capture. </a:t>
            </a:r>
            <a:endParaRPr sz="1200">
              <a:solidFill>
                <a:srgbClr val="4A86E8"/>
              </a:solidFill>
              <a:latin typeface="Helvetica Neue Light"/>
              <a:ea typeface="Helvetica Neue Light"/>
              <a:cs typeface="Helvetica Neue Light"/>
              <a:sym typeface="Helvetica Neue Light"/>
            </a:endParaRPr>
          </a:p>
          <a:p>
            <a:pPr indent="0" lvl="0" marL="0" rtl="0" algn="ctr">
              <a:spcBef>
                <a:spcPts val="0"/>
              </a:spcBef>
              <a:spcAft>
                <a:spcPts val="0"/>
              </a:spcAft>
              <a:buNone/>
            </a:pPr>
            <a:r>
              <a:t/>
            </a:r>
            <a:endParaRPr sz="1200">
              <a:solidFill>
                <a:srgbClr val="4A86E8"/>
              </a:solidFill>
              <a:latin typeface="Helvetica Neue Light"/>
              <a:ea typeface="Helvetica Neue Light"/>
              <a:cs typeface="Helvetica Neue Light"/>
              <a:sym typeface="Helvetica Neue Light"/>
            </a:endParaRPr>
          </a:p>
        </p:txBody>
      </p:sp>
      <p:sp>
        <p:nvSpPr>
          <p:cNvPr id="631" name="Google Shape;631;p67"/>
          <p:cNvSpPr txBox="1"/>
          <p:nvPr/>
        </p:nvSpPr>
        <p:spPr>
          <a:xfrm>
            <a:off x="3380613" y="4014213"/>
            <a:ext cx="2238600" cy="684900"/>
          </a:xfrm>
          <a:prstGeom prst="rect">
            <a:avLst/>
          </a:prstGeom>
          <a:noFill/>
          <a:ln>
            <a:noFill/>
          </a:ln>
        </p:spPr>
        <p:txBody>
          <a:bodyPr anchorCtr="0" anchor="t" bIns="34275" lIns="34275" spcFirstLastPara="1" rIns="34275" wrap="square" tIns="34275">
            <a:spAutoFit/>
          </a:bodyPr>
          <a:lstStyle/>
          <a:p>
            <a:pPr indent="0" lvl="0" marL="0" rtl="0" algn="just">
              <a:spcBef>
                <a:spcPts val="0"/>
              </a:spcBef>
              <a:spcAft>
                <a:spcPts val="0"/>
              </a:spcAft>
              <a:buNone/>
            </a:pPr>
            <a:r>
              <a:rPr b="1" lang="en" sz="1000">
                <a:solidFill>
                  <a:srgbClr val="595959"/>
                </a:solidFill>
                <a:latin typeface="Helvetica Neue"/>
                <a:ea typeface="Helvetica Neue"/>
                <a:cs typeface="Helvetica Neue"/>
                <a:sym typeface="Helvetica Neue"/>
              </a:rPr>
              <a:t>Above: Exchangeable Ca/Mg for a grid of different runs when you pulse in basalt. (Midwestern growers) </a:t>
            </a:r>
            <a:endParaRPr b="1" sz="1000">
              <a:solidFill>
                <a:srgbClr val="595959"/>
              </a:solidFill>
              <a:latin typeface="Helvetica Neue"/>
              <a:ea typeface="Helvetica Neue"/>
              <a:cs typeface="Helvetica Neue"/>
              <a:sym typeface="Helvetica Neue"/>
            </a:endParaRPr>
          </a:p>
        </p:txBody>
      </p:sp>
      <p:cxnSp>
        <p:nvCxnSpPr>
          <p:cNvPr id="632" name="Google Shape;632;p67"/>
          <p:cNvCxnSpPr/>
          <p:nvPr/>
        </p:nvCxnSpPr>
        <p:spPr>
          <a:xfrm flipH="1" rot="10800000">
            <a:off x="6029494" y="2605500"/>
            <a:ext cx="897600" cy="152400"/>
          </a:xfrm>
          <a:prstGeom prst="curvedConnector3">
            <a:avLst>
              <a:gd fmla="val 50000" name="adj1"/>
            </a:avLst>
          </a:prstGeom>
          <a:noFill/>
          <a:ln cap="flat" cmpd="sng" w="38100">
            <a:solidFill>
              <a:srgbClr val="4A86E8"/>
            </a:solidFill>
            <a:prstDash val="dash"/>
            <a:round/>
            <a:headEnd len="med" w="med" type="none"/>
            <a:tailEnd len="med" w="med" type="stealth"/>
          </a:ln>
        </p:spPr>
      </p:cxnSp>
      <p:sp>
        <p:nvSpPr>
          <p:cNvPr id="633" name="Google Shape;633;p67"/>
          <p:cNvSpPr txBox="1"/>
          <p:nvPr/>
        </p:nvSpPr>
        <p:spPr>
          <a:xfrm>
            <a:off x="601022" y="4858350"/>
            <a:ext cx="2068800" cy="2079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rPr b="1" lang="en" sz="900">
                <a:solidFill>
                  <a:srgbClr val="B7B7B7"/>
                </a:solidFill>
                <a:latin typeface="Helvetica Neue"/>
                <a:ea typeface="Helvetica Neue"/>
                <a:cs typeface="Helvetica Neue"/>
                <a:sym typeface="Helvetica Neue"/>
              </a:rPr>
              <a:t>Source:  Lithos Team, 2021-2022.</a:t>
            </a:r>
            <a:endParaRPr b="1" sz="500">
              <a:solidFill>
                <a:srgbClr val="B7B7B7"/>
              </a:solidFill>
            </a:endParaRPr>
          </a:p>
        </p:txBody>
      </p:sp>
      <p:sp>
        <p:nvSpPr>
          <p:cNvPr id="634" name="Google Shape;634;p67"/>
          <p:cNvSpPr/>
          <p:nvPr/>
        </p:nvSpPr>
        <p:spPr>
          <a:xfrm>
            <a:off x="0" y="0"/>
            <a:ext cx="9144000" cy="436800"/>
          </a:xfrm>
          <a:prstGeom prst="rect">
            <a:avLst/>
          </a:prstGeom>
          <a:solidFill>
            <a:srgbClr val="4A86E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35" name="Google Shape;635;p67"/>
          <p:cNvSpPr txBox="1"/>
          <p:nvPr/>
        </p:nvSpPr>
        <p:spPr>
          <a:xfrm>
            <a:off x="67682" y="32224"/>
            <a:ext cx="5316600" cy="377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2000">
                <a:solidFill>
                  <a:schemeClr val="lt1"/>
                </a:solidFill>
                <a:latin typeface="Helvetica Neue Light"/>
                <a:ea typeface="Helvetica Neue Light"/>
                <a:cs typeface="Helvetica Neue Light"/>
                <a:sym typeface="Helvetica Neue Light"/>
              </a:rPr>
              <a:t>Enhanced rock weathering on managed lands</a:t>
            </a:r>
            <a:endParaRPr sz="1100">
              <a:solidFill>
                <a:schemeClr val="lt1"/>
              </a:solidFill>
            </a:endParaRPr>
          </a:p>
        </p:txBody>
      </p:sp>
      <p:pic>
        <p:nvPicPr>
          <p:cNvPr id="636" name="Google Shape;636;p67"/>
          <p:cNvPicPr preferRelativeResize="0"/>
          <p:nvPr/>
        </p:nvPicPr>
        <p:blipFill rotWithShape="1">
          <a:blip r:embed="rId4">
            <a:alphaModFix amt="74000"/>
          </a:blip>
          <a:srcRect b="0" l="0" r="0" t="0"/>
          <a:stretch/>
        </p:blipFill>
        <p:spPr>
          <a:xfrm>
            <a:off x="7900514" y="76267"/>
            <a:ext cx="1110066" cy="26119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pic>
        <p:nvPicPr>
          <p:cNvPr id="642" name="Google Shape;642;p68"/>
          <p:cNvPicPr preferRelativeResize="0"/>
          <p:nvPr/>
        </p:nvPicPr>
        <p:blipFill rotWithShape="1">
          <a:blip r:embed="rId3">
            <a:alphaModFix/>
          </a:blip>
          <a:srcRect b="0" l="0" r="0" t="0"/>
          <a:stretch/>
        </p:blipFill>
        <p:spPr>
          <a:xfrm>
            <a:off x="963909" y="538791"/>
            <a:ext cx="7455516" cy="3751913"/>
          </a:xfrm>
          <a:prstGeom prst="rect">
            <a:avLst/>
          </a:prstGeom>
          <a:noFill/>
          <a:ln>
            <a:noFill/>
          </a:ln>
        </p:spPr>
      </p:pic>
      <p:cxnSp>
        <p:nvCxnSpPr>
          <p:cNvPr id="643" name="Google Shape;643;p68"/>
          <p:cNvCxnSpPr/>
          <p:nvPr/>
        </p:nvCxnSpPr>
        <p:spPr>
          <a:xfrm>
            <a:off x="81109" y="421565"/>
            <a:ext cx="8981700" cy="0"/>
          </a:xfrm>
          <a:prstGeom prst="straightConnector1">
            <a:avLst/>
          </a:prstGeom>
          <a:noFill/>
          <a:ln cap="flat" cmpd="sng" w="28575">
            <a:solidFill>
              <a:schemeClr val="dk1"/>
            </a:solidFill>
            <a:prstDash val="solid"/>
            <a:miter lim="800000"/>
            <a:headEnd len="sm" w="sm" type="none"/>
            <a:tailEnd len="sm" w="sm" type="none"/>
          </a:ln>
        </p:spPr>
      </p:cxnSp>
      <p:sp>
        <p:nvSpPr>
          <p:cNvPr id="644" name="Google Shape;644;p68"/>
          <p:cNvSpPr/>
          <p:nvPr/>
        </p:nvSpPr>
        <p:spPr>
          <a:xfrm>
            <a:off x="3535251" y="946598"/>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645" name="Google Shape;645;p68"/>
          <p:cNvSpPr txBox="1"/>
          <p:nvPr/>
        </p:nvSpPr>
        <p:spPr>
          <a:xfrm>
            <a:off x="5323801" y="4392656"/>
            <a:ext cx="3370200" cy="5001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400">
                <a:solidFill>
                  <a:srgbClr val="2F5496"/>
                </a:solidFill>
                <a:latin typeface="Helvetica Neue Light"/>
                <a:ea typeface="Helvetica Neue Light"/>
                <a:cs typeface="Helvetica Neue Light"/>
                <a:sym typeface="Helvetica Neue Light"/>
              </a:rPr>
              <a:t>We’ve combined our own data with that of other teams to show the variance. </a:t>
            </a:r>
            <a:endParaRPr sz="1100"/>
          </a:p>
        </p:txBody>
      </p:sp>
      <p:sp>
        <p:nvSpPr>
          <p:cNvPr id="646" name="Google Shape;646;p68"/>
          <p:cNvSpPr txBox="1"/>
          <p:nvPr/>
        </p:nvSpPr>
        <p:spPr>
          <a:xfrm>
            <a:off x="509963" y="4392656"/>
            <a:ext cx="3860400" cy="5001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400">
                <a:solidFill>
                  <a:srgbClr val="2F5496"/>
                </a:solidFill>
                <a:latin typeface="Helvetica Neue Light"/>
                <a:ea typeface="Helvetica Neue Light"/>
                <a:cs typeface="Helvetica Neue Light"/>
                <a:sym typeface="Helvetica Neue Light"/>
              </a:rPr>
              <a:t>Even </a:t>
            </a:r>
            <a:r>
              <a:rPr b="1" lang="en" sz="1400">
                <a:solidFill>
                  <a:srgbClr val="2F5496"/>
                </a:solidFill>
                <a:latin typeface="Helvetica Neue"/>
                <a:ea typeface="Helvetica Neue"/>
                <a:cs typeface="Helvetica Neue"/>
                <a:sym typeface="Helvetica Neue"/>
              </a:rPr>
              <a:t>within a climate zone</a:t>
            </a:r>
            <a:r>
              <a:rPr lang="en" sz="1400">
                <a:solidFill>
                  <a:srgbClr val="2F5496"/>
                </a:solidFill>
                <a:latin typeface="Helvetica Neue Light"/>
                <a:ea typeface="Helvetica Neue Light"/>
                <a:cs typeface="Helvetica Neue Light"/>
                <a:sym typeface="Helvetica Neue Light"/>
              </a:rPr>
              <a:t> there are </a:t>
            </a:r>
            <a:r>
              <a:rPr b="1" lang="en" sz="1400">
                <a:solidFill>
                  <a:srgbClr val="2F5496"/>
                </a:solidFill>
                <a:latin typeface="Helvetica Neue"/>
                <a:ea typeface="Helvetica Neue"/>
                <a:cs typeface="Helvetica Neue"/>
                <a:sym typeface="Helvetica Neue"/>
              </a:rPr>
              <a:t>highly </a:t>
            </a:r>
            <a:endParaRPr b="1" sz="1100"/>
          </a:p>
          <a:p>
            <a:pPr indent="0" lvl="0" marL="0" marR="0" rtl="0" algn="ctr">
              <a:spcBef>
                <a:spcPts val="0"/>
              </a:spcBef>
              <a:spcAft>
                <a:spcPts val="0"/>
              </a:spcAft>
              <a:buNone/>
            </a:pPr>
            <a:r>
              <a:rPr b="1" lang="en" sz="1400">
                <a:solidFill>
                  <a:srgbClr val="2F5496"/>
                </a:solidFill>
                <a:latin typeface="Helvetica Neue"/>
                <a:ea typeface="Helvetica Neue"/>
                <a:cs typeface="Helvetica Neue"/>
                <a:sym typeface="Helvetica Neue"/>
              </a:rPr>
              <a:t>variable extents of capture rates</a:t>
            </a:r>
            <a:r>
              <a:rPr lang="en" sz="1400">
                <a:solidFill>
                  <a:srgbClr val="2F5496"/>
                </a:solidFill>
                <a:latin typeface="Helvetica Neue Light"/>
                <a:ea typeface="Helvetica Neue Light"/>
                <a:cs typeface="Helvetica Neue Light"/>
                <a:sym typeface="Helvetica Neue Light"/>
              </a:rPr>
              <a:t>. </a:t>
            </a:r>
            <a:endParaRPr sz="1100"/>
          </a:p>
        </p:txBody>
      </p:sp>
      <p:sp>
        <p:nvSpPr>
          <p:cNvPr id="647" name="Google Shape;647;p68"/>
          <p:cNvSpPr txBox="1"/>
          <p:nvPr/>
        </p:nvSpPr>
        <p:spPr>
          <a:xfrm>
            <a:off x="2595942" y="567574"/>
            <a:ext cx="3952200" cy="4386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i="1" lang="en" sz="1200">
                <a:solidFill>
                  <a:srgbClr val="595959"/>
                </a:solidFill>
                <a:latin typeface="Helvetica Neue"/>
                <a:ea typeface="Helvetica Neue"/>
                <a:cs typeface="Helvetica Neue"/>
                <a:sym typeface="Helvetica Neue"/>
              </a:rPr>
              <a:t>Capture rate is variable if deployment is not optimized</a:t>
            </a:r>
            <a:endParaRPr b="1" i="1" sz="300"/>
          </a:p>
        </p:txBody>
      </p:sp>
      <p:sp>
        <p:nvSpPr>
          <p:cNvPr id="648" name="Google Shape;648;p68"/>
          <p:cNvSpPr/>
          <p:nvPr/>
        </p:nvSpPr>
        <p:spPr>
          <a:xfrm>
            <a:off x="0" y="0"/>
            <a:ext cx="9144000" cy="436800"/>
          </a:xfrm>
          <a:prstGeom prst="rect">
            <a:avLst/>
          </a:prstGeom>
          <a:solidFill>
            <a:srgbClr val="4A86E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49" name="Google Shape;649;p68"/>
          <p:cNvSpPr txBox="1"/>
          <p:nvPr/>
        </p:nvSpPr>
        <p:spPr>
          <a:xfrm>
            <a:off x="67677" y="32222"/>
            <a:ext cx="7100700" cy="377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2000">
                <a:solidFill>
                  <a:schemeClr val="lt1"/>
                </a:solidFill>
                <a:latin typeface="Helvetica Neue Light"/>
                <a:ea typeface="Helvetica Neue Light"/>
                <a:cs typeface="Helvetica Neue Light"/>
                <a:sym typeface="Helvetica Neue Light"/>
              </a:rPr>
              <a:t>Deployment needs to be planned</a:t>
            </a:r>
            <a:endParaRPr sz="1100">
              <a:solidFill>
                <a:schemeClr val="lt1"/>
              </a:solidFill>
            </a:endParaRPr>
          </a:p>
        </p:txBody>
      </p:sp>
      <p:pic>
        <p:nvPicPr>
          <p:cNvPr id="650" name="Google Shape;650;p68"/>
          <p:cNvPicPr preferRelativeResize="0"/>
          <p:nvPr/>
        </p:nvPicPr>
        <p:blipFill rotWithShape="1">
          <a:blip r:embed="rId4">
            <a:alphaModFix amt="14000"/>
          </a:blip>
          <a:srcRect b="0" l="0" r="0" t="0"/>
          <a:stretch/>
        </p:blipFill>
        <p:spPr>
          <a:xfrm>
            <a:off x="7900514" y="76267"/>
            <a:ext cx="1110066" cy="261192"/>
          </a:xfrm>
          <a:prstGeom prst="rect">
            <a:avLst/>
          </a:prstGeom>
          <a:noFill/>
          <a:ln>
            <a:noFill/>
          </a:ln>
        </p:spPr>
      </p:pic>
      <p:pic>
        <p:nvPicPr>
          <p:cNvPr id="651" name="Google Shape;651;p68"/>
          <p:cNvPicPr preferRelativeResize="0"/>
          <p:nvPr/>
        </p:nvPicPr>
        <p:blipFill rotWithShape="1">
          <a:blip r:embed="rId4">
            <a:alphaModFix amt="74000"/>
          </a:blip>
          <a:srcRect b="0" l="0" r="0" t="0"/>
          <a:stretch/>
        </p:blipFill>
        <p:spPr>
          <a:xfrm>
            <a:off x="7900514" y="76267"/>
            <a:ext cx="1110066" cy="261192"/>
          </a:xfrm>
          <a:prstGeom prst="rect">
            <a:avLst/>
          </a:prstGeom>
          <a:noFill/>
          <a:ln>
            <a:noFill/>
          </a:ln>
        </p:spPr>
      </p:pic>
      <p:sp>
        <p:nvSpPr>
          <p:cNvPr id="652" name="Google Shape;652;p68"/>
          <p:cNvSpPr txBox="1"/>
          <p:nvPr/>
        </p:nvSpPr>
        <p:spPr>
          <a:xfrm>
            <a:off x="5974556" y="3904191"/>
            <a:ext cx="2068800" cy="2079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rPr b="1" lang="en" sz="900">
                <a:solidFill>
                  <a:srgbClr val="B7B7B7"/>
                </a:solidFill>
                <a:latin typeface="Helvetica Neue"/>
                <a:ea typeface="Helvetica Neue"/>
                <a:cs typeface="Helvetica Neue"/>
                <a:sym typeface="Helvetica Neue"/>
              </a:rPr>
              <a:t>Source:  Lithos Team, 2021-2022.</a:t>
            </a:r>
            <a:endParaRPr b="1" sz="500">
              <a:solidFill>
                <a:srgbClr val="B7B7B7"/>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id="148" name="Google Shape;148;p33"/>
          <p:cNvPicPr preferRelativeResize="0"/>
          <p:nvPr/>
        </p:nvPicPr>
        <p:blipFill rotWithShape="1">
          <a:blip r:embed="rId3">
            <a:alphaModFix/>
          </a:blip>
          <a:srcRect b="0" l="0" r="24339" t="22528"/>
          <a:stretch/>
        </p:blipFill>
        <p:spPr>
          <a:xfrm>
            <a:off x="1820700" y="2116575"/>
            <a:ext cx="2324700" cy="2352600"/>
          </a:xfrm>
          <a:prstGeom prst="ellipse">
            <a:avLst/>
          </a:prstGeom>
          <a:noFill/>
          <a:ln>
            <a:noFill/>
          </a:ln>
        </p:spPr>
      </p:pic>
      <p:sp>
        <p:nvSpPr>
          <p:cNvPr id="149" name="Google Shape;149;p33"/>
          <p:cNvSpPr txBox="1"/>
          <p:nvPr/>
        </p:nvSpPr>
        <p:spPr>
          <a:xfrm>
            <a:off x="4980425" y="2672075"/>
            <a:ext cx="3000000" cy="400200"/>
          </a:xfrm>
          <a:prstGeom prst="rect">
            <a:avLst/>
          </a:prstGeom>
          <a:noFill/>
          <a:ln>
            <a:noFill/>
          </a:ln>
        </p:spPr>
        <p:txBody>
          <a:bodyPr anchorCtr="0" anchor="t" bIns="91425" lIns="91425" spcFirstLastPara="1" rIns="91425" wrap="square" tIns="91425">
            <a:spAutoFit/>
          </a:bodyPr>
          <a:lstStyle/>
          <a:p>
            <a:pPr indent="0" lvl="0" marL="457200" marR="0" rtl="0" algn="l">
              <a:lnSpc>
                <a:spcPct val="115000"/>
              </a:lnSpc>
              <a:spcBef>
                <a:spcPts val="0"/>
              </a:spcBef>
              <a:spcAft>
                <a:spcPts val="120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33"/>
          <p:cNvSpPr txBox="1"/>
          <p:nvPr>
            <p:ph idx="1" type="body"/>
          </p:nvPr>
        </p:nvSpPr>
        <p:spPr>
          <a:xfrm>
            <a:off x="4572000" y="2571750"/>
            <a:ext cx="3000000" cy="17538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b="1" lang="en" sz="2000">
                <a:solidFill>
                  <a:schemeClr val="dk1"/>
                </a:solidFill>
                <a:latin typeface="Helvetica Neue"/>
                <a:ea typeface="Helvetica Neue"/>
                <a:cs typeface="Helvetica Neue"/>
                <a:sym typeface="Helvetica Neue"/>
              </a:rPr>
              <a:t>+</a:t>
            </a:r>
            <a:r>
              <a:rPr b="1" lang="en" sz="2000">
                <a:solidFill>
                  <a:srgbClr val="783F04"/>
                </a:solidFill>
                <a:latin typeface="Helvetica Neue"/>
                <a:ea typeface="Helvetica Neue"/>
                <a:cs typeface="Helvetica Neue"/>
                <a:sym typeface="Helvetica Neue"/>
              </a:rPr>
              <a:t> 30% capture </a:t>
            </a:r>
            <a:endParaRPr b="1" sz="2000">
              <a:solidFill>
                <a:srgbClr val="783F04"/>
              </a:solidFill>
              <a:latin typeface="Helvetica Neue"/>
              <a:ea typeface="Helvetica Neue"/>
              <a:cs typeface="Helvetica Neue"/>
              <a:sym typeface="Helvetica Neue"/>
            </a:endParaRPr>
          </a:p>
          <a:p>
            <a:pPr indent="0" lvl="0" marL="0" rtl="0" algn="l">
              <a:lnSpc>
                <a:spcPct val="115000"/>
              </a:lnSpc>
              <a:spcBef>
                <a:spcPts val="0"/>
              </a:spcBef>
              <a:spcAft>
                <a:spcPts val="0"/>
              </a:spcAft>
              <a:buSzPts val="1800"/>
              <a:buNone/>
            </a:pPr>
            <a:r>
              <a:rPr b="1" lang="en" sz="800">
                <a:solidFill>
                  <a:srgbClr val="783F04"/>
                </a:solidFill>
                <a:latin typeface="Helvetica Neue"/>
                <a:ea typeface="Helvetica Neue"/>
                <a:cs typeface="Helvetica Neue"/>
                <a:sym typeface="Helvetica Neue"/>
              </a:rPr>
              <a:t>        3 tons basalt application = </a:t>
            </a:r>
            <a:r>
              <a:rPr b="1" lang="en" sz="800">
                <a:solidFill>
                  <a:schemeClr val="dk1"/>
                </a:solidFill>
                <a:latin typeface="Helvetica Neue"/>
                <a:ea typeface="Helvetica Neue"/>
                <a:cs typeface="Helvetica Neue"/>
                <a:sym typeface="Helvetica Neue"/>
              </a:rPr>
              <a:t> 1 ton CO</a:t>
            </a:r>
            <a:r>
              <a:rPr b="1" baseline="-25000" lang="en" sz="800">
                <a:solidFill>
                  <a:schemeClr val="dk1"/>
                </a:solidFill>
                <a:latin typeface="Helvetica Neue"/>
                <a:ea typeface="Helvetica Neue"/>
                <a:cs typeface="Helvetica Neue"/>
                <a:sym typeface="Helvetica Neue"/>
              </a:rPr>
              <a:t>2</a:t>
            </a:r>
            <a:r>
              <a:rPr b="1" lang="en" sz="800">
                <a:solidFill>
                  <a:schemeClr val="dk1"/>
                </a:solidFill>
                <a:latin typeface="Helvetica Neue"/>
                <a:ea typeface="Helvetica Neue"/>
                <a:cs typeface="Helvetica Neue"/>
                <a:sym typeface="Helvetica Neue"/>
              </a:rPr>
              <a:t> capture</a:t>
            </a:r>
            <a:endParaRPr b="1" sz="80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SzPts val="1800"/>
              <a:buNone/>
            </a:pPr>
            <a:r>
              <a:t/>
            </a:r>
            <a:endParaRPr b="1" sz="80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SzPts val="1800"/>
              <a:buNone/>
            </a:pPr>
            <a:r>
              <a:rPr b="1" lang="en" sz="2000">
                <a:solidFill>
                  <a:schemeClr val="dk1"/>
                </a:solidFill>
                <a:latin typeface="Helvetica Neue"/>
                <a:ea typeface="Helvetica Neue"/>
                <a:cs typeface="Helvetica Neue"/>
                <a:sym typeface="Helvetica Neue"/>
              </a:rPr>
              <a:t>+</a:t>
            </a:r>
            <a:r>
              <a:rPr b="1" lang="en" sz="2000">
                <a:solidFill>
                  <a:srgbClr val="783F04"/>
                </a:solidFill>
                <a:latin typeface="Helvetica Neue"/>
                <a:ea typeface="Helvetica Neue"/>
                <a:cs typeface="Helvetica Neue"/>
                <a:sym typeface="Helvetica Neue"/>
              </a:rPr>
              <a:t> circular economy</a:t>
            </a:r>
            <a:endParaRPr b="1" i="1" sz="1500">
              <a:solidFill>
                <a:srgbClr val="0B5394"/>
              </a:solidFill>
              <a:latin typeface="Helvetica Neue"/>
              <a:ea typeface="Helvetica Neue"/>
              <a:cs typeface="Helvetica Neue"/>
              <a:sym typeface="Helvetica Neue"/>
            </a:endParaRPr>
          </a:p>
        </p:txBody>
      </p:sp>
      <p:pic>
        <p:nvPicPr>
          <p:cNvPr id="151" name="Google Shape;151;p33"/>
          <p:cNvPicPr preferRelativeResize="0"/>
          <p:nvPr/>
        </p:nvPicPr>
        <p:blipFill rotWithShape="1">
          <a:blip r:embed="rId4">
            <a:alphaModFix/>
          </a:blip>
          <a:srcRect b="37865" l="0" r="0" t="0"/>
          <a:stretch/>
        </p:blipFill>
        <p:spPr>
          <a:xfrm>
            <a:off x="0" y="0"/>
            <a:ext cx="9144000" cy="5143501"/>
          </a:xfrm>
          <a:prstGeom prst="rect">
            <a:avLst/>
          </a:prstGeom>
          <a:noFill/>
          <a:ln>
            <a:noFill/>
          </a:ln>
        </p:spPr>
      </p:pic>
      <p:sp>
        <p:nvSpPr>
          <p:cNvPr id="152" name="Google Shape;152;p33"/>
          <p:cNvSpPr txBox="1"/>
          <p:nvPr/>
        </p:nvSpPr>
        <p:spPr>
          <a:xfrm>
            <a:off x="415325" y="293600"/>
            <a:ext cx="5392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4.5B years</a:t>
            </a:r>
            <a:endParaRPr b="1" i="0" sz="1400" u="none" cap="none" strike="noStrike">
              <a:solidFill>
                <a:srgbClr val="000000"/>
              </a:solidFill>
              <a:latin typeface="Arial"/>
              <a:ea typeface="Arial"/>
              <a:cs typeface="Arial"/>
              <a:sym typeface="Arial"/>
            </a:endParaRPr>
          </a:p>
        </p:txBody>
      </p:sp>
      <p:pic>
        <p:nvPicPr>
          <p:cNvPr id="153" name="Google Shape;153;p33"/>
          <p:cNvPicPr preferRelativeResize="0"/>
          <p:nvPr/>
        </p:nvPicPr>
        <p:blipFill rotWithShape="1">
          <a:blip r:embed="rId5">
            <a:alphaModFix amt="30000"/>
          </a:blip>
          <a:srcRect b="0" l="0" r="0" t="0"/>
          <a:stretch/>
        </p:blipFill>
        <p:spPr>
          <a:xfrm>
            <a:off x="7900514" y="76267"/>
            <a:ext cx="1110066" cy="261192"/>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p69"/>
          <p:cNvSpPr/>
          <p:nvPr/>
        </p:nvSpPr>
        <p:spPr>
          <a:xfrm>
            <a:off x="0" y="0"/>
            <a:ext cx="9144000" cy="436800"/>
          </a:xfrm>
          <a:prstGeom prst="rect">
            <a:avLst/>
          </a:prstGeom>
          <a:solidFill>
            <a:srgbClr val="4A86E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659" name="Google Shape;659;p69"/>
          <p:cNvCxnSpPr/>
          <p:nvPr/>
        </p:nvCxnSpPr>
        <p:spPr>
          <a:xfrm>
            <a:off x="81109" y="421565"/>
            <a:ext cx="8981700" cy="0"/>
          </a:xfrm>
          <a:prstGeom prst="straightConnector1">
            <a:avLst/>
          </a:prstGeom>
          <a:noFill/>
          <a:ln cap="flat" cmpd="sng" w="28575">
            <a:solidFill>
              <a:schemeClr val="dk1"/>
            </a:solidFill>
            <a:prstDash val="solid"/>
            <a:miter lim="800000"/>
            <a:headEnd len="sm" w="sm" type="none"/>
            <a:tailEnd len="sm" w="sm" type="none"/>
          </a:ln>
        </p:spPr>
      </p:cxnSp>
      <p:sp>
        <p:nvSpPr>
          <p:cNvPr id="660" name="Google Shape;660;p69"/>
          <p:cNvSpPr/>
          <p:nvPr/>
        </p:nvSpPr>
        <p:spPr>
          <a:xfrm>
            <a:off x="3535251" y="946598"/>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pic>
        <p:nvPicPr>
          <p:cNvPr descr="Chart&#10;&#10;Description automatically generated" id="661" name="Google Shape;661;p69"/>
          <p:cNvPicPr preferRelativeResize="0"/>
          <p:nvPr/>
        </p:nvPicPr>
        <p:blipFill rotWithShape="1">
          <a:blip r:embed="rId3">
            <a:alphaModFix/>
          </a:blip>
          <a:srcRect b="0" l="0" r="0" t="0"/>
          <a:stretch/>
        </p:blipFill>
        <p:spPr>
          <a:xfrm>
            <a:off x="2278800" y="745402"/>
            <a:ext cx="4358128" cy="3466022"/>
          </a:xfrm>
          <a:prstGeom prst="rect">
            <a:avLst/>
          </a:prstGeom>
          <a:noFill/>
          <a:ln>
            <a:noFill/>
          </a:ln>
        </p:spPr>
      </p:pic>
      <p:sp>
        <p:nvSpPr>
          <p:cNvPr id="662" name="Google Shape;662;p69"/>
          <p:cNvSpPr txBox="1"/>
          <p:nvPr/>
        </p:nvSpPr>
        <p:spPr>
          <a:xfrm>
            <a:off x="67674" y="32222"/>
            <a:ext cx="5807100" cy="377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2000">
                <a:solidFill>
                  <a:srgbClr val="FFFFFF"/>
                </a:solidFill>
                <a:latin typeface="Helvetica Neue Light"/>
                <a:ea typeface="Helvetica Neue Light"/>
                <a:cs typeface="Helvetica Neue Light"/>
                <a:sym typeface="Helvetica Neue Light"/>
              </a:rPr>
              <a:t>Optimized CO2 capture rates</a:t>
            </a:r>
            <a:endParaRPr sz="1100">
              <a:solidFill>
                <a:srgbClr val="FFFFFF"/>
              </a:solidFill>
            </a:endParaRPr>
          </a:p>
        </p:txBody>
      </p:sp>
      <p:pic>
        <p:nvPicPr>
          <p:cNvPr id="663" name="Google Shape;663;p69"/>
          <p:cNvPicPr preferRelativeResize="0"/>
          <p:nvPr/>
        </p:nvPicPr>
        <p:blipFill rotWithShape="1">
          <a:blip r:embed="rId4">
            <a:alphaModFix amt="14000"/>
          </a:blip>
          <a:srcRect b="0" l="0" r="0" t="0"/>
          <a:stretch/>
        </p:blipFill>
        <p:spPr>
          <a:xfrm>
            <a:off x="7900514" y="76267"/>
            <a:ext cx="1110066" cy="261192"/>
          </a:xfrm>
          <a:prstGeom prst="rect">
            <a:avLst/>
          </a:prstGeom>
          <a:noFill/>
          <a:ln>
            <a:noFill/>
          </a:ln>
        </p:spPr>
      </p:pic>
      <p:sp>
        <p:nvSpPr>
          <p:cNvPr id="664" name="Google Shape;664;p69"/>
          <p:cNvSpPr txBox="1"/>
          <p:nvPr/>
        </p:nvSpPr>
        <p:spPr>
          <a:xfrm>
            <a:off x="3535247" y="4359066"/>
            <a:ext cx="2519400" cy="500100"/>
          </a:xfrm>
          <a:prstGeom prst="rect">
            <a:avLst/>
          </a:prstGeom>
          <a:noFill/>
          <a:ln>
            <a:noFill/>
          </a:ln>
        </p:spPr>
        <p:txBody>
          <a:bodyPr anchorCtr="0" anchor="t" bIns="34275" lIns="34275" spcFirstLastPara="1" rIns="34275" wrap="square" tIns="34275">
            <a:spAutoFit/>
          </a:bodyPr>
          <a:lstStyle/>
          <a:p>
            <a:pPr indent="0" lvl="0" marL="0" rtl="0" algn="ctr">
              <a:spcBef>
                <a:spcPts val="0"/>
              </a:spcBef>
              <a:spcAft>
                <a:spcPts val="0"/>
              </a:spcAft>
              <a:buNone/>
            </a:pPr>
            <a:r>
              <a:rPr b="1" lang="en" sz="1400">
                <a:solidFill>
                  <a:srgbClr val="4A86E8"/>
                </a:solidFill>
                <a:latin typeface="Helvetica Neue"/>
                <a:ea typeface="Helvetica Neue"/>
                <a:cs typeface="Helvetica Neue"/>
                <a:sym typeface="Helvetica Neue"/>
              </a:rPr>
              <a:t>Lithos maximizes reliable capture.</a:t>
            </a:r>
            <a:endParaRPr b="1" sz="1100">
              <a:solidFill>
                <a:srgbClr val="4A86E8"/>
              </a:solidFill>
            </a:endParaRPr>
          </a:p>
        </p:txBody>
      </p:sp>
      <p:sp>
        <p:nvSpPr>
          <p:cNvPr id="665" name="Google Shape;665;p69"/>
          <p:cNvSpPr txBox="1"/>
          <p:nvPr/>
        </p:nvSpPr>
        <p:spPr>
          <a:xfrm>
            <a:off x="266269" y="4761441"/>
            <a:ext cx="2068800" cy="2079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rPr b="1" lang="en" sz="900">
                <a:solidFill>
                  <a:schemeClr val="dk1"/>
                </a:solidFill>
                <a:latin typeface="Helvetica Neue"/>
                <a:ea typeface="Helvetica Neue"/>
                <a:cs typeface="Helvetica Neue"/>
                <a:sym typeface="Helvetica Neue"/>
              </a:rPr>
              <a:t>Source:  Lithos Team, 2021-2022.</a:t>
            </a:r>
            <a:endParaRPr b="1" sz="500">
              <a:solidFill>
                <a:schemeClr val="dk1"/>
              </a:solidFill>
            </a:endParaRPr>
          </a:p>
        </p:txBody>
      </p:sp>
      <p:sp>
        <p:nvSpPr>
          <p:cNvPr id="666" name="Google Shape;666;p69"/>
          <p:cNvSpPr txBox="1"/>
          <p:nvPr/>
        </p:nvSpPr>
        <p:spPr>
          <a:xfrm>
            <a:off x="7137750" y="1710516"/>
            <a:ext cx="1437600" cy="145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000">
                <a:solidFill>
                  <a:srgbClr val="595959"/>
                </a:solidFill>
                <a:latin typeface="Helvetica Neue"/>
                <a:ea typeface="Helvetica Neue"/>
                <a:cs typeface="Helvetica Neue"/>
                <a:sym typeface="Helvetica Neue"/>
              </a:rPr>
              <a:t>Left: </a:t>
            </a:r>
            <a:r>
              <a:rPr lang="en" sz="1000">
                <a:solidFill>
                  <a:srgbClr val="595959"/>
                </a:solidFill>
                <a:latin typeface="Helvetica Neue Light"/>
                <a:ea typeface="Helvetica Neue Light"/>
                <a:cs typeface="Helvetica Neue Light"/>
                <a:sym typeface="Helvetica Neue Light"/>
              </a:rPr>
              <a:t>Capture rates for our SCEPTER- optimized row-cropped corn plots in the Midwest. Yearly permanent capture rates went up to 6-8 tons of carbon per acre per year. </a:t>
            </a:r>
            <a:endParaRPr sz="1400">
              <a:solidFill>
                <a:srgbClr val="4A86E8"/>
              </a:solidFill>
              <a:latin typeface="Helvetica Neue Light"/>
              <a:ea typeface="Helvetica Neue Light"/>
              <a:cs typeface="Helvetica Neue Light"/>
              <a:sym typeface="Helvetica Neue Light"/>
            </a:endParaRPr>
          </a:p>
        </p:txBody>
      </p:sp>
      <p:pic>
        <p:nvPicPr>
          <p:cNvPr id="667" name="Google Shape;667;p69"/>
          <p:cNvPicPr preferRelativeResize="0"/>
          <p:nvPr/>
        </p:nvPicPr>
        <p:blipFill rotWithShape="1">
          <a:blip r:embed="rId4">
            <a:alphaModFix amt="74000"/>
          </a:blip>
          <a:srcRect b="0" l="0" r="0" t="0"/>
          <a:stretch/>
        </p:blipFill>
        <p:spPr>
          <a:xfrm>
            <a:off x="7900514" y="76267"/>
            <a:ext cx="1110066" cy="26119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cxnSp>
        <p:nvCxnSpPr>
          <p:cNvPr id="673" name="Google Shape;673;p70"/>
          <p:cNvCxnSpPr/>
          <p:nvPr/>
        </p:nvCxnSpPr>
        <p:spPr>
          <a:xfrm>
            <a:off x="81109" y="421565"/>
            <a:ext cx="8981700" cy="0"/>
          </a:xfrm>
          <a:prstGeom prst="straightConnector1">
            <a:avLst/>
          </a:prstGeom>
          <a:noFill/>
          <a:ln cap="flat" cmpd="sng" w="28575">
            <a:solidFill>
              <a:schemeClr val="dk1"/>
            </a:solidFill>
            <a:prstDash val="solid"/>
            <a:miter lim="800000"/>
            <a:headEnd len="sm" w="sm" type="none"/>
            <a:tailEnd len="sm" w="sm" type="none"/>
          </a:ln>
        </p:spPr>
      </p:cxnSp>
      <p:sp>
        <p:nvSpPr>
          <p:cNvPr id="674" name="Google Shape;674;p70"/>
          <p:cNvSpPr/>
          <p:nvPr/>
        </p:nvSpPr>
        <p:spPr>
          <a:xfrm>
            <a:off x="3535251" y="946598"/>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pic>
        <p:nvPicPr>
          <p:cNvPr id="675" name="Google Shape;675;p70"/>
          <p:cNvPicPr preferRelativeResize="0"/>
          <p:nvPr/>
        </p:nvPicPr>
        <p:blipFill>
          <a:blip r:embed="rId3">
            <a:alphaModFix/>
          </a:blip>
          <a:stretch>
            <a:fillRect/>
          </a:stretch>
        </p:blipFill>
        <p:spPr>
          <a:xfrm>
            <a:off x="4622550" y="608351"/>
            <a:ext cx="3898825" cy="3806926"/>
          </a:xfrm>
          <a:prstGeom prst="rect">
            <a:avLst/>
          </a:prstGeom>
          <a:noFill/>
          <a:ln>
            <a:noFill/>
          </a:ln>
        </p:spPr>
      </p:pic>
      <p:sp>
        <p:nvSpPr>
          <p:cNvPr id="676" name="Google Shape;676;p70"/>
          <p:cNvSpPr txBox="1"/>
          <p:nvPr/>
        </p:nvSpPr>
        <p:spPr>
          <a:xfrm>
            <a:off x="0" y="0"/>
            <a:ext cx="1125000" cy="1461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t/>
            </a:r>
            <a:endParaRPr sz="500"/>
          </a:p>
        </p:txBody>
      </p:sp>
      <p:pic>
        <p:nvPicPr>
          <p:cNvPr id="677" name="Google Shape;677;p70"/>
          <p:cNvPicPr preferRelativeResize="0"/>
          <p:nvPr/>
        </p:nvPicPr>
        <p:blipFill>
          <a:blip r:embed="rId4">
            <a:alphaModFix/>
          </a:blip>
          <a:stretch>
            <a:fillRect/>
          </a:stretch>
        </p:blipFill>
        <p:spPr>
          <a:xfrm>
            <a:off x="744321" y="910390"/>
            <a:ext cx="3462001" cy="3322725"/>
          </a:xfrm>
          <a:prstGeom prst="rect">
            <a:avLst/>
          </a:prstGeom>
          <a:noFill/>
          <a:ln>
            <a:noFill/>
          </a:ln>
        </p:spPr>
      </p:pic>
      <p:sp>
        <p:nvSpPr>
          <p:cNvPr id="678" name="Google Shape;678;p70"/>
          <p:cNvSpPr txBox="1"/>
          <p:nvPr/>
        </p:nvSpPr>
        <p:spPr>
          <a:xfrm>
            <a:off x="6881541" y="4455534"/>
            <a:ext cx="2068800" cy="4848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rPr lang="en" sz="900">
                <a:solidFill>
                  <a:srgbClr val="888888"/>
                </a:solidFill>
                <a:latin typeface="Helvetica Neue"/>
                <a:ea typeface="Helvetica Neue"/>
                <a:cs typeface="Helvetica Neue"/>
                <a:sym typeface="Helvetica Neue"/>
              </a:rPr>
              <a:t>Sources: </a:t>
            </a:r>
            <a:endParaRPr sz="900">
              <a:solidFill>
                <a:srgbClr val="888888"/>
              </a:solidFill>
              <a:latin typeface="Helvetica Neue"/>
              <a:ea typeface="Helvetica Neue"/>
              <a:cs typeface="Helvetica Neue"/>
              <a:sym typeface="Helvetica Neue"/>
            </a:endParaRPr>
          </a:p>
          <a:p>
            <a:pPr indent="0" lvl="0" marL="0" rtl="0" algn="l">
              <a:spcBef>
                <a:spcPts val="0"/>
              </a:spcBef>
              <a:spcAft>
                <a:spcPts val="0"/>
              </a:spcAft>
              <a:buNone/>
            </a:pPr>
            <a:r>
              <a:rPr lang="en" sz="900">
                <a:solidFill>
                  <a:srgbClr val="888888"/>
                </a:solidFill>
                <a:latin typeface="Helvetica Neue"/>
                <a:ea typeface="Helvetica Neue"/>
                <a:cs typeface="Helvetica Neue"/>
                <a:sym typeface="Helvetica Neue"/>
              </a:rPr>
              <a:t>[1] </a:t>
            </a:r>
            <a:r>
              <a:rPr lang="en" sz="900" u="sng">
                <a:solidFill>
                  <a:srgbClr val="888888"/>
                </a:solidFill>
                <a:latin typeface="Helvetica Neue"/>
                <a:ea typeface="Helvetica Neue"/>
                <a:cs typeface="Helvetica Neue"/>
                <a:sym typeface="Helvetica Neue"/>
                <a:hlinkClick r:id="rId5">
                  <a:extLst>
                    <a:ext uri="{A12FA001-AC4F-418D-AE19-62706E023703}">
                      <ahyp:hlinkClr val="tx"/>
                    </a:ext>
                  </a:extLst>
                </a:hlinkClick>
              </a:rPr>
              <a:t>ProgressiveFarmer.com</a:t>
            </a:r>
            <a:r>
              <a:rPr lang="en" sz="900">
                <a:solidFill>
                  <a:srgbClr val="888888"/>
                </a:solidFill>
                <a:latin typeface="Helvetica Neue"/>
                <a:ea typeface="Helvetica Neue"/>
                <a:cs typeface="Helvetica Neue"/>
                <a:sym typeface="Helvetica Neue"/>
              </a:rPr>
              <a:t> 2022. </a:t>
            </a:r>
            <a:endParaRPr sz="900">
              <a:solidFill>
                <a:srgbClr val="888888"/>
              </a:solidFill>
              <a:latin typeface="Helvetica Neue"/>
              <a:ea typeface="Helvetica Neue"/>
              <a:cs typeface="Helvetica Neue"/>
              <a:sym typeface="Helvetica Neue"/>
            </a:endParaRPr>
          </a:p>
          <a:p>
            <a:pPr indent="0" lvl="0" marL="0" rtl="0" algn="l">
              <a:spcBef>
                <a:spcPts val="0"/>
              </a:spcBef>
              <a:spcAft>
                <a:spcPts val="0"/>
              </a:spcAft>
              <a:buNone/>
            </a:pPr>
            <a:r>
              <a:rPr lang="en" sz="900">
                <a:solidFill>
                  <a:srgbClr val="888888"/>
                </a:solidFill>
                <a:latin typeface="Helvetica Neue"/>
                <a:ea typeface="Helvetica Neue"/>
                <a:cs typeface="Helvetica Neue"/>
                <a:sym typeface="Helvetica Neue"/>
              </a:rPr>
              <a:t>[2] Lithos Team, 2022.</a:t>
            </a:r>
            <a:endParaRPr sz="500">
              <a:solidFill>
                <a:srgbClr val="888888"/>
              </a:solidFill>
            </a:endParaRPr>
          </a:p>
        </p:txBody>
      </p:sp>
      <p:sp>
        <p:nvSpPr>
          <p:cNvPr id="679" name="Google Shape;679;p70"/>
          <p:cNvSpPr/>
          <p:nvPr/>
        </p:nvSpPr>
        <p:spPr>
          <a:xfrm>
            <a:off x="0" y="0"/>
            <a:ext cx="9144000" cy="436800"/>
          </a:xfrm>
          <a:prstGeom prst="rect">
            <a:avLst/>
          </a:prstGeom>
          <a:solidFill>
            <a:srgbClr val="007B7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highlight>
                <a:srgbClr val="0000FF"/>
              </a:highlight>
              <a:latin typeface="Calibri"/>
              <a:ea typeface="Calibri"/>
              <a:cs typeface="Calibri"/>
              <a:sym typeface="Calibri"/>
            </a:endParaRPr>
          </a:p>
        </p:txBody>
      </p:sp>
      <p:sp>
        <p:nvSpPr>
          <p:cNvPr id="680" name="Google Shape;680;p70"/>
          <p:cNvSpPr txBox="1"/>
          <p:nvPr/>
        </p:nvSpPr>
        <p:spPr>
          <a:xfrm>
            <a:off x="67682" y="32224"/>
            <a:ext cx="5316600" cy="377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2000">
                <a:solidFill>
                  <a:schemeClr val="lt1"/>
                </a:solidFill>
                <a:latin typeface="Helvetica Neue Light"/>
                <a:ea typeface="Helvetica Neue Light"/>
                <a:cs typeface="Helvetica Neue Light"/>
                <a:sym typeface="Helvetica Neue Light"/>
              </a:rPr>
              <a:t>Substituting traditional fertilizers — P and K </a:t>
            </a:r>
            <a:endParaRPr sz="1100">
              <a:solidFill>
                <a:schemeClr val="lt1"/>
              </a:solidFill>
            </a:endParaRPr>
          </a:p>
        </p:txBody>
      </p:sp>
      <p:pic>
        <p:nvPicPr>
          <p:cNvPr id="681" name="Google Shape;681;p70"/>
          <p:cNvPicPr preferRelativeResize="0"/>
          <p:nvPr/>
        </p:nvPicPr>
        <p:blipFill rotWithShape="1">
          <a:blip r:embed="rId6">
            <a:alphaModFix amt="14000"/>
          </a:blip>
          <a:srcRect b="0" l="0" r="0" t="0"/>
          <a:stretch/>
        </p:blipFill>
        <p:spPr>
          <a:xfrm>
            <a:off x="7900514" y="76267"/>
            <a:ext cx="1110066" cy="261192"/>
          </a:xfrm>
          <a:prstGeom prst="rect">
            <a:avLst/>
          </a:prstGeom>
          <a:noFill/>
          <a:ln>
            <a:noFill/>
          </a:ln>
        </p:spPr>
      </p:pic>
      <p:pic>
        <p:nvPicPr>
          <p:cNvPr id="682" name="Google Shape;682;p70"/>
          <p:cNvPicPr preferRelativeResize="0"/>
          <p:nvPr/>
        </p:nvPicPr>
        <p:blipFill rotWithShape="1">
          <a:blip r:embed="rId6">
            <a:alphaModFix amt="74000"/>
          </a:blip>
          <a:srcRect b="0" l="0" r="0" t="0"/>
          <a:stretch/>
        </p:blipFill>
        <p:spPr>
          <a:xfrm>
            <a:off x="7900514" y="76267"/>
            <a:ext cx="1110066" cy="26119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pic>
        <p:nvPicPr>
          <p:cNvPr id="687" name="Google Shape;687;p71"/>
          <p:cNvPicPr preferRelativeResize="0"/>
          <p:nvPr/>
        </p:nvPicPr>
        <p:blipFill>
          <a:blip r:embed="rId3">
            <a:alphaModFix/>
          </a:blip>
          <a:stretch>
            <a:fillRect/>
          </a:stretch>
        </p:blipFill>
        <p:spPr>
          <a:xfrm>
            <a:off x="3392175" y="2271025"/>
            <a:ext cx="5751825" cy="2339075"/>
          </a:xfrm>
          <a:prstGeom prst="rect">
            <a:avLst/>
          </a:prstGeom>
          <a:noFill/>
          <a:ln>
            <a:noFill/>
          </a:ln>
        </p:spPr>
      </p:pic>
      <p:pic>
        <p:nvPicPr>
          <p:cNvPr id="688" name="Google Shape;688;p71"/>
          <p:cNvPicPr preferRelativeResize="0"/>
          <p:nvPr/>
        </p:nvPicPr>
        <p:blipFill>
          <a:blip r:embed="rId4">
            <a:alphaModFix/>
          </a:blip>
          <a:stretch>
            <a:fillRect/>
          </a:stretch>
        </p:blipFill>
        <p:spPr>
          <a:xfrm>
            <a:off x="240275" y="1773414"/>
            <a:ext cx="3151900" cy="3147986"/>
          </a:xfrm>
          <a:prstGeom prst="rect">
            <a:avLst/>
          </a:prstGeom>
          <a:noFill/>
          <a:ln>
            <a:noFill/>
          </a:ln>
        </p:spPr>
      </p:pic>
      <p:sp>
        <p:nvSpPr>
          <p:cNvPr id="689" name="Google Shape;689;p71"/>
          <p:cNvSpPr/>
          <p:nvPr/>
        </p:nvSpPr>
        <p:spPr>
          <a:xfrm>
            <a:off x="6894825" y="2787800"/>
            <a:ext cx="108300" cy="999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71"/>
          <p:cNvSpPr txBox="1"/>
          <p:nvPr>
            <p:ph type="ctrTitle"/>
          </p:nvPr>
        </p:nvSpPr>
        <p:spPr>
          <a:xfrm>
            <a:off x="311700" y="140225"/>
            <a:ext cx="8520600" cy="9627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1900">
                <a:latin typeface="Helvetica Neue"/>
                <a:ea typeface="Helvetica Neue"/>
                <a:cs typeface="Helvetica Neue"/>
                <a:sym typeface="Helvetica Neue"/>
              </a:rPr>
              <a:t>NC’s Coastal Plain region is characterized by high organic matter content</a:t>
            </a:r>
            <a:endParaRPr sz="1900">
              <a:latin typeface="Helvetica Neue"/>
              <a:ea typeface="Helvetica Neue"/>
              <a:cs typeface="Helvetica Neue"/>
              <a:sym typeface="Helvetica Neue"/>
            </a:endParaRPr>
          </a:p>
        </p:txBody>
      </p:sp>
      <p:sp>
        <p:nvSpPr>
          <p:cNvPr id="691" name="Google Shape;691;p71"/>
          <p:cNvSpPr txBox="1"/>
          <p:nvPr>
            <p:ph idx="4294967295" type="title"/>
          </p:nvPr>
        </p:nvSpPr>
        <p:spPr>
          <a:xfrm>
            <a:off x="240275" y="950675"/>
            <a:ext cx="8520600" cy="962700"/>
          </a:xfrm>
          <a:prstGeom prst="rect">
            <a:avLst/>
          </a:prstGeom>
        </p:spPr>
        <p:txBody>
          <a:bodyPr anchorCtr="0" anchor="t" bIns="91425" lIns="91425" spcFirstLastPara="1" rIns="91425" wrap="square" tIns="91425">
            <a:normAutofit/>
          </a:bodyPr>
          <a:lstStyle/>
          <a:p>
            <a:pPr indent="-337820" lvl="0" marL="457200" rtl="0" algn="l">
              <a:spcBef>
                <a:spcPts val="0"/>
              </a:spcBef>
              <a:spcAft>
                <a:spcPts val="0"/>
              </a:spcAft>
              <a:buSzPts val="1720"/>
              <a:buFont typeface="Helvetica Neue Light"/>
              <a:buChar char="-"/>
            </a:pPr>
            <a:r>
              <a:rPr lang="en" sz="1720">
                <a:latin typeface="Helvetica Neue Light"/>
                <a:ea typeface="Helvetica Neue Light"/>
                <a:cs typeface="Helvetica Neue Light"/>
                <a:sym typeface="Helvetica Neue Light"/>
              </a:rPr>
              <a:t>Organic matter improves overall soil quality</a:t>
            </a:r>
            <a:endParaRPr sz="1720">
              <a:latin typeface="Helvetica Neue Light"/>
              <a:ea typeface="Helvetica Neue Light"/>
              <a:cs typeface="Helvetica Neue Light"/>
              <a:sym typeface="Helvetica Neue Light"/>
            </a:endParaRPr>
          </a:p>
          <a:p>
            <a:pPr indent="-337820" lvl="0" marL="457200" rtl="0" algn="l">
              <a:spcBef>
                <a:spcPts val="0"/>
              </a:spcBef>
              <a:spcAft>
                <a:spcPts val="0"/>
              </a:spcAft>
              <a:buSzPts val="1720"/>
              <a:buFont typeface="Helvetica Neue Light"/>
              <a:buChar char="-"/>
            </a:pPr>
            <a:r>
              <a:rPr lang="en" sz="1720">
                <a:latin typeface="Helvetica Neue Light"/>
                <a:ea typeface="Helvetica Neue Light"/>
                <a:cs typeface="Helvetica Neue Light"/>
                <a:sym typeface="Helvetica Neue Light"/>
              </a:rPr>
              <a:t>Farms are concentrated in Coastal Plain</a:t>
            </a:r>
            <a:endParaRPr sz="1720">
              <a:latin typeface="Helvetica Neue Light"/>
              <a:ea typeface="Helvetica Neue Light"/>
              <a:cs typeface="Helvetica Neue Light"/>
              <a:sym typeface="Helvetica Neue Light"/>
            </a:endParaRPr>
          </a:p>
        </p:txBody>
      </p:sp>
      <p:sp>
        <p:nvSpPr>
          <p:cNvPr id="692" name="Google Shape;692;p7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693" name="Google Shape;693;p71"/>
          <p:cNvSpPr/>
          <p:nvPr/>
        </p:nvSpPr>
        <p:spPr>
          <a:xfrm>
            <a:off x="0" y="0"/>
            <a:ext cx="9144000" cy="436800"/>
          </a:xfrm>
          <a:prstGeom prst="rect">
            <a:avLst/>
          </a:prstGeom>
          <a:solidFill>
            <a:srgbClr val="007B7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highlight>
                <a:srgbClr val="0000FF"/>
              </a:highlight>
              <a:latin typeface="Calibri"/>
              <a:ea typeface="Calibri"/>
              <a:cs typeface="Calibri"/>
              <a:sym typeface="Calibri"/>
            </a:endParaRPr>
          </a:p>
        </p:txBody>
      </p:sp>
      <p:sp>
        <p:nvSpPr>
          <p:cNvPr id="694" name="Google Shape;694;p71"/>
          <p:cNvSpPr txBox="1"/>
          <p:nvPr/>
        </p:nvSpPr>
        <p:spPr>
          <a:xfrm>
            <a:off x="67672" y="32225"/>
            <a:ext cx="7272000" cy="3771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None/>
            </a:pPr>
            <a:r>
              <a:rPr lang="en" sz="2000">
                <a:solidFill>
                  <a:schemeClr val="lt1"/>
                </a:solidFill>
                <a:latin typeface="Helvetica Neue Light"/>
                <a:ea typeface="Helvetica Neue Light"/>
                <a:cs typeface="Helvetica Neue Light"/>
                <a:sym typeface="Helvetica Neue Light"/>
              </a:rPr>
              <a:t>Substituting traditional fertilizers — </a:t>
            </a:r>
            <a:r>
              <a:rPr lang="en" sz="2000">
                <a:solidFill>
                  <a:schemeClr val="lt1"/>
                </a:solidFill>
                <a:latin typeface="Helvetica Neue Light"/>
                <a:ea typeface="Helvetica Neue Light"/>
                <a:cs typeface="Helvetica Neue Light"/>
                <a:sym typeface="Helvetica Neue Light"/>
              </a:rPr>
              <a:t>Manganese example </a:t>
            </a:r>
            <a:endParaRPr sz="1100">
              <a:solidFill>
                <a:schemeClr val="lt1"/>
              </a:solidFill>
            </a:endParaRPr>
          </a:p>
        </p:txBody>
      </p:sp>
      <p:pic>
        <p:nvPicPr>
          <p:cNvPr id="695" name="Google Shape;695;p71"/>
          <p:cNvPicPr preferRelativeResize="0"/>
          <p:nvPr/>
        </p:nvPicPr>
        <p:blipFill rotWithShape="1">
          <a:blip r:embed="rId5">
            <a:alphaModFix amt="74000"/>
          </a:blip>
          <a:srcRect b="0" l="0" r="0" t="0"/>
          <a:stretch/>
        </p:blipFill>
        <p:spPr>
          <a:xfrm>
            <a:off x="7900514" y="76267"/>
            <a:ext cx="1110066" cy="261192"/>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p7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701" name="Google Shape;701;p72"/>
          <p:cNvSpPr/>
          <p:nvPr/>
        </p:nvSpPr>
        <p:spPr>
          <a:xfrm>
            <a:off x="0" y="0"/>
            <a:ext cx="9144000" cy="436800"/>
          </a:xfrm>
          <a:prstGeom prst="rect">
            <a:avLst/>
          </a:prstGeom>
          <a:solidFill>
            <a:srgbClr val="007B7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highlight>
                <a:srgbClr val="0000FF"/>
              </a:highlight>
              <a:latin typeface="Calibri"/>
              <a:ea typeface="Calibri"/>
              <a:cs typeface="Calibri"/>
              <a:sym typeface="Calibri"/>
            </a:endParaRPr>
          </a:p>
        </p:txBody>
      </p:sp>
      <p:sp>
        <p:nvSpPr>
          <p:cNvPr id="702" name="Google Shape;702;p72"/>
          <p:cNvSpPr txBox="1"/>
          <p:nvPr/>
        </p:nvSpPr>
        <p:spPr>
          <a:xfrm>
            <a:off x="67682" y="32224"/>
            <a:ext cx="5316600" cy="6849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Font typeface="Arial"/>
              <a:buNone/>
            </a:pPr>
            <a:r>
              <a:rPr lang="en" sz="2000">
                <a:solidFill>
                  <a:schemeClr val="lt1"/>
                </a:solidFill>
                <a:latin typeface="Helvetica Neue Light"/>
                <a:ea typeface="Helvetica Neue Light"/>
                <a:cs typeface="Helvetica Neue Light"/>
                <a:sym typeface="Helvetica Neue Light"/>
              </a:rPr>
              <a:t>Manganese example — NC  </a:t>
            </a:r>
            <a:endParaRPr sz="1100">
              <a:solidFill>
                <a:schemeClr val="lt1"/>
              </a:solidFill>
            </a:endParaRPr>
          </a:p>
          <a:p>
            <a:pPr indent="0" lvl="0" marL="0" marR="0" rtl="0" algn="l">
              <a:spcBef>
                <a:spcPts val="0"/>
              </a:spcBef>
              <a:spcAft>
                <a:spcPts val="0"/>
              </a:spcAft>
              <a:buNone/>
            </a:pPr>
            <a:r>
              <a:t/>
            </a:r>
            <a:endParaRPr b="1" sz="2000">
              <a:solidFill>
                <a:schemeClr val="lt1"/>
              </a:solidFill>
              <a:latin typeface="Helvetica Neue"/>
              <a:ea typeface="Helvetica Neue"/>
              <a:cs typeface="Helvetica Neue"/>
              <a:sym typeface="Helvetica Neue"/>
            </a:endParaRPr>
          </a:p>
        </p:txBody>
      </p:sp>
      <p:pic>
        <p:nvPicPr>
          <p:cNvPr id="703" name="Google Shape;703;p72"/>
          <p:cNvPicPr preferRelativeResize="0"/>
          <p:nvPr/>
        </p:nvPicPr>
        <p:blipFill rotWithShape="1">
          <a:blip r:embed="rId3">
            <a:alphaModFix amt="74000"/>
          </a:blip>
          <a:srcRect b="0" l="0" r="0" t="0"/>
          <a:stretch/>
        </p:blipFill>
        <p:spPr>
          <a:xfrm>
            <a:off x="7900514" y="76267"/>
            <a:ext cx="1110066" cy="261192"/>
          </a:xfrm>
          <a:prstGeom prst="rect">
            <a:avLst/>
          </a:prstGeom>
          <a:noFill/>
          <a:ln>
            <a:noFill/>
          </a:ln>
        </p:spPr>
      </p:pic>
      <p:pic>
        <p:nvPicPr>
          <p:cNvPr id="704" name="Google Shape;704;p72"/>
          <p:cNvPicPr preferRelativeResize="0"/>
          <p:nvPr/>
        </p:nvPicPr>
        <p:blipFill>
          <a:blip r:embed="rId4">
            <a:alphaModFix/>
          </a:blip>
          <a:stretch>
            <a:fillRect/>
          </a:stretch>
        </p:blipFill>
        <p:spPr>
          <a:xfrm>
            <a:off x="1476825" y="1073500"/>
            <a:ext cx="6190354" cy="3820975"/>
          </a:xfrm>
          <a:prstGeom prst="rect">
            <a:avLst/>
          </a:prstGeom>
          <a:noFill/>
          <a:ln>
            <a:noFill/>
          </a:ln>
        </p:spPr>
      </p:pic>
      <p:sp>
        <p:nvSpPr>
          <p:cNvPr id="705" name="Google Shape;705;p72"/>
          <p:cNvSpPr txBox="1"/>
          <p:nvPr/>
        </p:nvSpPr>
        <p:spPr>
          <a:xfrm>
            <a:off x="4475000" y="3754250"/>
            <a:ext cx="2892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000000"/>
                </a:solidFill>
              </a:rPr>
              <a:t>NCDA Application Rate </a:t>
            </a:r>
            <a:endParaRPr>
              <a:solidFill>
                <a:srgbClr val="000000"/>
              </a:solidFill>
            </a:endParaRPr>
          </a:p>
        </p:txBody>
      </p:sp>
      <p:sp>
        <p:nvSpPr>
          <p:cNvPr id="706" name="Google Shape;706;p72"/>
          <p:cNvSpPr txBox="1"/>
          <p:nvPr/>
        </p:nvSpPr>
        <p:spPr>
          <a:xfrm>
            <a:off x="3072000" y="628075"/>
            <a:ext cx="30000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chemeClr val="dk1"/>
                </a:solidFill>
                <a:highlight>
                  <a:schemeClr val="accent6"/>
                </a:highlight>
              </a:rPr>
              <a:t>Local basalt has a lot of Mn!</a:t>
            </a:r>
            <a:endParaRPr sz="1600">
              <a:solidFill>
                <a:schemeClr val="dk1"/>
              </a:solidFill>
              <a:highlight>
                <a:schemeClr val="accent6"/>
              </a:highlight>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p7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712" name="Google Shape;712;p73"/>
          <p:cNvPicPr preferRelativeResize="0"/>
          <p:nvPr/>
        </p:nvPicPr>
        <p:blipFill>
          <a:blip r:embed="rId3">
            <a:alphaModFix/>
          </a:blip>
          <a:stretch>
            <a:fillRect/>
          </a:stretch>
        </p:blipFill>
        <p:spPr>
          <a:xfrm>
            <a:off x="67675" y="1192000"/>
            <a:ext cx="4799450" cy="2962450"/>
          </a:xfrm>
          <a:prstGeom prst="rect">
            <a:avLst/>
          </a:prstGeom>
          <a:noFill/>
          <a:ln>
            <a:noFill/>
          </a:ln>
        </p:spPr>
      </p:pic>
      <p:sp>
        <p:nvSpPr>
          <p:cNvPr id="713" name="Google Shape;713;p73"/>
          <p:cNvSpPr txBox="1"/>
          <p:nvPr/>
        </p:nvSpPr>
        <p:spPr>
          <a:xfrm>
            <a:off x="2702325" y="3233950"/>
            <a:ext cx="2892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rPr>
              <a:t>NCDA Application Rate </a:t>
            </a:r>
            <a:endParaRPr sz="1000">
              <a:solidFill>
                <a:schemeClr val="dk1"/>
              </a:solidFill>
            </a:endParaRPr>
          </a:p>
        </p:txBody>
      </p:sp>
      <p:sp>
        <p:nvSpPr>
          <p:cNvPr id="714" name="Google Shape;714;p73"/>
          <p:cNvSpPr/>
          <p:nvPr/>
        </p:nvSpPr>
        <p:spPr>
          <a:xfrm>
            <a:off x="0" y="0"/>
            <a:ext cx="9144000" cy="436800"/>
          </a:xfrm>
          <a:prstGeom prst="rect">
            <a:avLst/>
          </a:prstGeom>
          <a:solidFill>
            <a:srgbClr val="007B7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highlight>
                <a:srgbClr val="0000FF"/>
              </a:highlight>
              <a:latin typeface="Calibri"/>
              <a:ea typeface="Calibri"/>
              <a:cs typeface="Calibri"/>
              <a:sym typeface="Calibri"/>
            </a:endParaRPr>
          </a:p>
        </p:txBody>
      </p:sp>
      <p:sp>
        <p:nvSpPr>
          <p:cNvPr id="715" name="Google Shape;715;p73"/>
          <p:cNvSpPr txBox="1"/>
          <p:nvPr/>
        </p:nvSpPr>
        <p:spPr>
          <a:xfrm>
            <a:off x="67682" y="32224"/>
            <a:ext cx="5316600" cy="6849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None/>
            </a:pPr>
            <a:r>
              <a:rPr lang="en" sz="2000">
                <a:solidFill>
                  <a:schemeClr val="lt1"/>
                </a:solidFill>
                <a:latin typeface="Helvetica Neue Light"/>
                <a:ea typeface="Helvetica Neue Light"/>
                <a:cs typeface="Helvetica Neue Light"/>
                <a:sym typeface="Helvetica Neue Light"/>
              </a:rPr>
              <a:t>Manganese example — NC  </a:t>
            </a:r>
            <a:endParaRPr sz="1100">
              <a:solidFill>
                <a:schemeClr val="lt1"/>
              </a:solidFill>
            </a:endParaRPr>
          </a:p>
          <a:p>
            <a:pPr indent="0" lvl="0" marL="0" marR="0" rtl="0" algn="l">
              <a:spcBef>
                <a:spcPts val="0"/>
              </a:spcBef>
              <a:spcAft>
                <a:spcPts val="0"/>
              </a:spcAft>
              <a:buNone/>
            </a:pPr>
            <a:r>
              <a:t/>
            </a:r>
            <a:endParaRPr b="1" sz="2000">
              <a:solidFill>
                <a:schemeClr val="lt1"/>
              </a:solidFill>
              <a:latin typeface="Helvetica Neue"/>
              <a:ea typeface="Helvetica Neue"/>
              <a:cs typeface="Helvetica Neue"/>
              <a:sym typeface="Helvetica Neue"/>
            </a:endParaRPr>
          </a:p>
        </p:txBody>
      </p:sp>
      <p:pic>
        <p:nvPicPr>
          <p:cNvPr id="716" name="Google Shape;716;p73"/>
          <p:cNvPicPr preferRelativeResize="0"/>
          <p:nvPr/>
        </p:nvPicPr>
        <p:blipFill rotWithShape="1">
          <a:blip r:embed="rId4">
            <a:alphaModFix amt="74000"/>
          </a:blip>
          <a:srcRect b="0" l="0" r="0" t="0"/>
          <a:stretch/>
        </p:blipFill>
        <p:spPr>
          <a:xfrm>
            <a:off x="7900514" y="76267"/>
            <a:ext cx="1110066" cy="261192"/>
          </a:xfrm>
          <a:prstGeom prst="rect">
            <a:avLst/>
          </a:prstGeom>
          <a:noFill/>
          <a:ln>
            <a:noFill/>
          </a:ln>
        </p:spPr>
      </p:pic>
      <p:pic>
        <p:nvPicPr>
          <p:cNvPr id="717" name="Google Shape;717;p73"/>
          <p:cNvPicPr preferRelativeResize="0"/>
          <p:nvPr/>
        </p:nvPicPr>
        <p:blipFill rotWithShape="1">
          <a:blip r:embed="rId5">
            <a:alphaModFix/>
          </a:blip>
          <a:srcRect b="0" l="0" r="3586" t="0"/>
          <a:stretch/>
        </p:blipFill>
        <p:spPr>
          <a:xfrm>
            <a:off x="4797550" y="1526775"/>
            <a:ext cx="4259000" cy="2348776"/>
          </a:xfrm>
          <a:prstGeom prst="rect">
            <a:avLst/>
          </a:prstGeom>
          <a:noFill/>
          <a:ln>
            <a:noFill/>
          </a:ln>
        </p:spPr>
      </p:pic>
      <p:sp>
        <p:nvSpPr>
          <p:cNvPr id="718" name="Google Shape;718;p73"/>
          <p:cNvSpPr txBox="1"/>
          <p:nvPr/>
        </p:nvSpPr>
        <p:spPr>
          <a:xfrm>
            <a:off x="5678675" y="906800"/>
            <a:ext cx="30000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chemeClr val="dk1"/>
                </a:solidFill>
              </a:rPr>
              <a:t>Basalt Mn dissolution rate (likely) matches rate of increase in pH</a:t>
            </a:r>
            <a:r>
              <a:rPr lang="en" sz="1100">
                <a:solidFill>
                  <a:schemeClr val="dk1"/>
                </a:solidFill>
              </a:rPr>
              <a:t>, unlike MnSO</a:t>
            </a:r>
            <a:r>
              <a:rPr baseline="-25000" lang="en" sz="1100">
                <a:solidFill>
                  <a:schemeClr val="dk1"/>
                </a:solidFill>
              </a:rPr>
              <a:t>4</a:t>
            </a:r>
            <a:r>
              <a:rPr lang="en" sz="1100">
                <a:solidFill>
                  <a:schemeClr val="dk1"/>
                </a:solidFill>
              </a:rPr>
              <a:t> application</a:t>
            </a:r>
            <a:endParaRPr sz="1100">
              <a:solidFill>
                <a:schemeClr val="dk1"/>
              </a:solidFill>
            </a:endParaRPr>
          </a:p>
        </p:txBody>
      </p:sp>
      <p:sp>
        <p:nvSpPr>
          <p:cNvPr id="719" name="Google Shape;719;p73"/>
          <p:cNvSpPr txBox="1"/>
          <p:nvPr/>
        </p:nvSpPr>
        <p:spPr>
          <a:xfrm>
            <a:off x="657850" y="769300"/>
            <a:ext cx="30000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chemeClr val="dk1"/>
                </a:solidFill>
              </a:rPr>
              <a:t>Local basalt has a lot of Mn!</a:t>
            </a:r>
            <a:endParaRPr sz="1100">
              <a:solidFill>
                <a:schemeClr val="dk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p7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725" name="Google Shape;725;p74"/>
          <p:cNvPicPr preferRelativeResize="0"/>
          <p:nvPr/>
        </p:nvPicPr>
        <p:blipFill>
          <a:blip r:embed="rId3">
            <a:alphaModFix/>
          </a:blip>
          <a:stretch>
            <a:fillRect/>
          </a:stretch>
        </p:blipFill>
        <p:spPr>
          <a:xfrm>
            <a:off x="67675" y="1192000"/>
            <a:ext cx="4799450" cy="2962450"/>
          </a:xfrm>
          <a:prstGeom prst="rect">
            <a:avLst/>
          </a:prstGeom>
          <a:noFill/>
          <a:ln>
            <a:noFill/>
          </a:ln>
        </p:spPr>
      </p:pic>
      <p:sp>
        <p:nvSpPr>
          <p:cNvPr id="726" name="Google Shape;726;p74"/>
          <p:cNvSpPr txBox="1"/>
          <p:nvPr/>
        </p:nvSpPr>
        <p:spPr>
          <a:xfrm>
            <a:off x="2702325" y="3233950"/>
            <a:ext cx="2892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rPr>
              <a:t>NCDA Application Rate </a:t>
            </a:r>
            <a:endParaRPr sz="1000">
              <a:solidFill>
                <a:schemeClr val="dk1"/>
              </a:solidFill>
            </a:endParaRPr>
          </a:p>
        </p:txBody>
      </p:sp>
      <p:sp>
        <p:nvSpPr>
          <p:cNvPr id="727" name="Google Shape;727;p74"/>
          <p:cNvSpPr/>
          <p:nvPr/>
        </p:nvSpPr>
        <p:spPr>
          <a:xfrm>
            <a:off x="0" y="0"/>
            <a:ext cx="9144000" cy="436800"/>
          </a:xfrm>
          <a:prstGeom prst="rect">
            <a:avLst/>
          </a:prstGeom>
          <a:solidFill>
            <a:srgbClr val="007B7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highlight>
                <a:srgbClr val="0000FF"/>
              </a:highlight>
              <a:latin typeface="Calibri"/>
              <a:ea typeface="Calibri"/>
              <a:cs typeface="Calibri"/>
              <a:sym typeface="Calibri"/>
            </a:endParaRPr>
          </a:p>
        </p:txBody>
      </p:sp>
      <p:sp>
        <p:nvSpPr>
          <p:cNvPr id="728" name="Google Shape;728;p74"/>
          <p:cNvSpPr txBox="1"/>
          <p:nvPr/>
        </p:nvSpPr>
        <p:spPr>
          <a:xfrm>
            <a:off x="67682" y="32224"/>
            <a:ext cx="5316600" cy="6849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None/>
            </a:pPr>
            <a:r>
              <a:rPr lang="en" sz="2000">
                <a:solidFill>
                  <a:schemeClr val="lt1"/>
                </a:solidFill>
                <a:latin typeface="Helvetica Neue Light"/>
                <a:ea typeface="Helvetica Neue Light"/>
                <a:cs typeface="Helvetica Neue Light"/>
                <a:sym typeface="Helvetica Neue Light"/>
              </a:rPr>
              <a:t>Manganese example — NC  </a:t>
            </a:r>
            <a:endParaRPr sz="1100">
              <a:solidFill>
                <a:schemeClr val="lt1"/>
              </a:solidFill>
            </a:endParaRPr>
          </a:p>
          <a:p>
            <a:pPr indent="0" lvl="0" marL="0" marR="0" rtl="0" algn="l">
              <a:spcBef>
                <a:spcPts val="0"/>
              </a:spcBef>
              <a:spcAft>
                <a:spcPts val="0"/>
              </a:spcAft>
              <a:buNone/>
            </a:pPr>
            <a:r>
              <a:t/>
            </a:r>
            <a:endParaRPr b="1" sz="2000">
              <a:solidFill>
                <a:schemeClr val="lt1"/>
              </a:solidFill>
              <a:latin typeface="Helvetica Neue"/>
              <a:ea typeface="Helvetica Neue"/>
              <a:cs typeface="Helvetica Neue"/>
              <a:sym typeface="Helvetica Neue"/>
            </a:endParaRPr>
          </a:p>
        </p:txBody>
      </p:sp>
      <p:pic>
        <p:nvPicPr>
          <p:cNvPr id="729" name="Google Shape;729;p74"/>
          <p:cNvPicPr preferRelativeResize="0"/>
          <p:nvPr/>
        </p:nvPicPr>
        <p:blipFill rotWithShape="1">
          <a:blip r:embed="rId4">
            <a:alphaModFix amt="74000"/>
          </a:blip>
          <a:srcRect b="0" l="0" r="0" t="0"/>
          <a:stretch/>
        </p:blipFill>
        <p:spPr>
          <a:xfrm>
            <a:off x="7900514" y="76267"/>
            <a:ext cx="1110066" cy="261192"/>
          </a:xfrm>
          <a:prstGeom prst="rect">
            <a:avLst/>
          </a:prstGeom>
          <a:noFill/>
          <a:ln>
            <a:noFill/>
          </a:ln>
        </p:spPr>
      </p:pic>
      <p:pic>
        <p:nvPicPr>
          <p:cNvPr id="730" name="Google Shape;730;p74"/>
          <p:cNvPicPr preferRelativeResize="0"/>
          <p:nvPr/>
        </p:nvPicPr>
        <p:blipFill rotWithShape="1">
          <a:blip r:embed="rId5">
            <a:alphaModFix/>
          </a:blip>
          <a:srcRect b="0" l="0" r="3586" t="0"/>
          <a:stretch/>
        </p:blipFill>
        <p:spPr>
          <a:xfrm>
            <a:off x="4797550" y="1526775"/>
            <a:ext cx="4259000" cy="2348776"/>
          </a:xfrm>
          <a:prstGeom prst="rect">
            <a:avLst/>
          </a:prstGeom>
          <a:noFill/>
          <a:ln>
            <a:noFill/>
          </a:ln>
        </p:spPr>
      </p:pic>
      <p:sp>
        <p:nvSpPr>
          <p:cNvPr id="731" name="Google Shape;731;p74"/>
          <p:cNvSpPr txBox="1"/>
          <p:nvPr/>
        </p:nvSpPr>
        <p:spPr>
          <a:xfrm>
            <a:off x="5678675" y="906800"/>
            <a:ext cx="30000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chemeClr val="dk1"/>
                </a:solidFill>
              </a:rPr>
              <a:t>Basalt Mn dissolution rate (likely) matches rate of increase in pH</a:t>
            </a:r>
            <a:r>
              <a:rPr lang="en" sz="1100">
                <a:solidFill>
                  <a:schemeClr val="dk1"/>
                </a:solidFill>
              </a:rPr>
              <a:t>, unlike MnSO</a:t>
            </a:r>
            <a:r>
              <a:rPr baseline="-25000" lang="en" sz="1100">
                <a:solidFill>
                  <a:schemeClr val="dk1"/>
                </a:solidFill>
              </a:rPr>
              <a:t>4</a:t>
            </a:r>
            <a:r>
              <a:rPr lang="en" sz="1100">
                <a:solidFill>
                  <a:schemeClr val="dk1"/>
                </a:solidFill>
              </a:rPr>
              <a:t> application</a:t>
            </a:r>
            <a:endParaRPr sz="1100">
              <a:solidFill>
                <a:schemeClr val="dk1"/>
              </a:solidFill>
            </a:endParaRPr>
          </a:p>
        </p:txBody>
      </p:sp>
      <p:sp>
        <p:nvSpPr>
          <p:cNvPr id="732" name="Google Shape;732;p74"/>
          <p:cNvSpPr txBox="1"/>
          <p:nvPr/>
        </p:nvSpPr>
        <p:spPr>
          <a:xfrm>
            <a:off x="657850" y="769300"/>
            <a:ext cx="30000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chemeClr val="dk1"/>
                </a:solidFill>
              </a:rPr>
              <a:t>Local basalt has a lot of Mn!</a:t>
            </a:r>
            <a:endParaRPr sz="1100">
              <a:solidFill>
                <a:schemeClr val="dk1"/>
              </a:solidFill>
            </a:endParaRPr>
          </a:p>
        </p:txBody>
      </p:sp>
      <p:sp>
        <p:nvSpPr>
          <p:cNvPr id="733" name="Google Shape;733;p74"/>
          <p:cNvSpPr txBox="1"/>
          <p:nvPr/>
        </p:nvSpPr>
        <p:spPr>
          <a:xfrm>
            <a:off x="3036350" y="4154450"/>
            <a:ext cx="36120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300">
                <a:solidFill>
                  <a:schemeClr val="dk1"/>
                </a:solidFill>
                <a:highlight>
                  <a:schemeClr val="accent6"/>
                </a:highlight>
              </a:rPr>
              <a:t>Would like to test this in partnership with other groups.  </a:t>
            </a:r>
            <a:r>
              <a:rPr b="1" lang="en" sz="1300">
                <a:solidFill>
                  <a:schemeClr val="dk1"/>
                </a:solidFill>
                <a:highlight>
                  <a:schemeClr val="accent6"/>
                </a:highlight>
              </a:rPr>
              <a:t>We have fields for this! </a:t>
            </a:r>
            <a:endParaRPr sz="1300">
              <a:solidFill>
                <a:schemeClr val="dk1"/>
              </a:solidFill>
              <a:highlight>
                <a:schemeClr val="accent6"/>
              </a:highlight>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737" name="Shape 737"/>
        <p:cNvGrpSpPr/>
        <p:nvPr/>
      </p:nvGrpSpPr>
      <p:grpSpPr>
        <a:xfrm>
          <a:off x="0" y="0"/>
          <a:ext cx="0" cy="0"/>
          <a:chOff x="0" y="0"/>
          <a:chExt cx="0" cy="0"/>
        </a:xfrm>
      </p:grpSpPr>
      <p:sp>
        <p:nvSpPr>
          <p:cNvPr id="738" name="Google Shape;738;p75"/>
          <p:cNvSpPr txBox="1"/>
          <p:nvPr/>
        </p:nvSpPr>
        <p:spPr>
          <a:xfrm>
            <a:off x="967827" y="2115875"/>
            <a:ext cx="5814300" cy="149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latin typeface="Helvetica Neue Light"/>
                <a:ea typeface="Helvetica Neue Light"/>
                <a:cs typeface="Helvetica Neue Light"/>
                <a:sym typeface="Helvetica Neue Light"/>
              </a:rPr>
              <a:t>Scaling “MRV” </a:t>
            </a:r>
            <a:endParaRPr sz="4500">
              <a:solidFill>
                <a:schemeClr val="lt1"/>
              </a:solidFill>
              <a:latin typeface="Helvetica Neue Light"/>
              <a:ea typeface="Helvetica Neue Light"/>
              <a:cs typeface="Helvetica Neue Light"/>
              <a:sym typeface="Helvetica Neue Light"/>
            </a:endParaRPr>
          </a:p>
          <a:p>
            <a:pPr indent="0" lvl="0" marL="0" rtl="0" algn="l">
              <a:spcBef>
                <a:spcPts val="0"/>
              </a:spcBef>
              <a:spcAft>
                <a:spcPts val="0"/>
              </a:spcAft>
              <a:buNone/>
            </a:pPr>
            <a:r>
              <a:t/>
            </a:r>
            <a:endParaRPr sz="2000">
              <a:solidFill>
                <a:schemeClr val="lt1"/>
              </a:solidFill>
              <a:latin typeface="Helvetica Neue Light"/>
              <a:ea typeface="Helvetica Neue Light"/>
              <a:cs typeface="Helvetica Neue Light"/>
              <a:sym typeface="Helvetica Neue Light"/>
            </a:endParaRPr>
          </a:p>
          <a:p>
            <a:pPr indent="0" lvl="0" marL="0" rtl="0" algn="l">
              <a:spcBef>
                <a:spcPts val="0"/>
              </a:spcBef>
              <a:spcAft>
                <a:spcPts val="0"/>
              </a:spcAft>
              <a:buNone/>
            </a:pPr>
            <a:r>
              <a:rPr lang="en" sz="2000">
                <a:solidFill>
                  <a:schemeClr val="lt1"/>
                </a:solidFill>
                <a:latin typeface="Helvetica Neue Light"/>
                <a:ea typeface="Helvetica Neue Light"/>
                <a:cs typeface="Helvetica Neue Light"/>
                <a:sym typeface="Helvetica Neue Light"/>
              </a:rPr>
              <a:t>Measurement, Reporting, &amp; Verification</a:t>
            </a:r>
            <a:endParaRPr sz="2000">
              <a:solidFill>
                <a:schemeClr val="lt1"/>
              </a:solidFill>
              <a:latin typeface="Helvetica Neue Light"/>
              <a:ea typeface="Helvetica Neue Light"/>
              <a:cs typeface="Helvetica Neue Light"/>
              <a:sym typeface="Helvetica Neue Light"/>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p76"/>
          <p:cNvSpPr/>
          <p:nvPr/>
        </p:nvSpPr>
        <p:spPr>
          <a:xfrm>
            <a:off x="0" y="0"/>
            <a:ext cx="9144000" cy="436800"/>
          </a:xfrm>
          <a:prstGeom prst="rect">
            <a:avLst/>
          </a:prstGeom>
          <a:solidFill>
            <a:srgbClr val="4A86E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45" name="Google Shape;745;p76"/>
          <p:cNvSpPr txBox="1"/>
          <p:nvPr/>
        </p:nvSpPr>
        <p:spPr>
          <a:xfrm>
            <a:off x="67682" y="32224"/>
            <a:ext cx="4826100" cy="377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2000">
                <a:solidFill>
                  <a:schemeClr val="lt1"/>
                </a:solidFill>
                <a:latin typeface="Helvetica Neue Light"/>
                <a:ea typeface="Helvetica Neue Light"/>
                <a:cs typeface="Helvetica Neue Light"/>
                <a:sym typeface="Helvetica Neue Light"/>
              </a:rPr>
              <a:t>Cradle-to-grave carbon flow through ERW</a:t>
            </a:r>
            <a:endParaRPr sz="1100"/>
          </a:p>
        </p:txBody>
      </p:sp>
      <p:pic>
        <p:nvPicPr>
          <p:cNvPr id="746" name="Google Shape;746;p76"/>
          <p:cNvPicPr preferRelativeResize="0"/>
          <p:nvPr/>
        </p:nvPicPr>
        <p:blipFill rotWithShape="1">
          <a:blip r:embed="rId3">
            <a:alphaModFix amt="14000"/>
          </a:blip>
          <a:srcRect b="0" l="0" r="0" t="0"/>
          <a:stretch/>
        </p:blipFill>
        <p:spPr>
          <a:xfrm>
            <a:off x="7900514" y="76267"/>
            <a:ext cx="1110066" cy="261192"/>
          </a:xfrm>
          <a:prstGeom prst="rect">
            <a:avLst/>
          </a:prstGeom>
          <a:noFill/>
          <a:ln>
            <a:noFill/>
          </a:ln>
        </p:spPr>
      </p:pic>
      <p:pic>
        <p:nvPicPr>
          <p:cNvPr id="747" name="Google Shape;747;p76"/>
          <p:cNvPicPr preferRelativeResize="0"/>
          <p:nvPr/>
        </p:nvPicPr>
        <p:blipFill rotWithShape="1">
          <a:blip r:embed="rId3">
            <a:alphaModFix amt="74000"/>
          </a:blip>
          <a:srcRect b="0" l="0" r="0" t="0"/>
          <a:stretch/>
        </p:blipFill>
        <p:spPr>
          <a:xfrm>
            <a:off x="7900514" y="76267"/>
            <a:ext cx="1110066" cy="261192"/>
          </a:xfrm>
          <a:prstGeom prst="rect">
            <a:avLst/>
          </a:prstGeom>
          <a:noFill/>
          <a:ln>
            <a:noFill/>
          </a:ln>
        </p:spPr>
      </p:pic>
      <p:pic>
        <p:nvPicPr>
          <p:cNvPr id="748" name="Google Shape;748;p76"/>
          <p:cNvPicPr preferRelativeResize="0"/>
          <p:nvPr/>
        </p:nvPicPr>
        <p:blipFill>
          <a:blip r:embed="rId4">
            <a:alphaModFix/>
          </a:blip>
          <a:stretch>
            <a:fillRect/>
          </a:stretch>
        </p:blipFill>
        <p:spPr>
          <a:xfrm>
            <a:off x="582122" y="544922"/>
            <a:ext cx="3456226" cy="4481382"/>
          </a:xfrm>
          <a:prstGeom prst="rect">
            <a:avLst/>
          </a:prstGeom>
          <a:noFill/>
          <a:ln>
            <a:noFill/>
          </a:ln>
        </p:spPr>
      </p:pic>
      <p:pic>
        <p:nvPicPr>
          <p:cNvPr id="749" name="Google Shape;749;p76"/>
          <p:cNvPicPr preferRelativeResize="0"/>
          <p:nvPr/>
        </p:nvPicPr>
        <p:blipFill>
          <a:blip r:embed="rId5">
            <a:alphaModFix/>
          </a:blip>
          <a:stretch>
            <a:fillRect/>
          </a:stretch>
        </p:blipFill>
        <p:spPr>
          <a:xfrm>
            <a:off x="4326122" y="1315920"/>
            <a:ext cx="4508201" cy="2511658"/>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p77"/>
          <p:cNvSpPr/>
          <p:nvPr/>
        </p:nvSpPr>
        <p:spPr>
          <a:xfrm>
            <a:off x="0" y="0"/>
            <a:ext cx="9144000" cy="436800"/>
          </a:xfrm>
          <a:prstGeom prst="rect">
            <a:avLst/>
          </a:prstGeom>
          <a:solidFill>
            <a:srgbClr val="4A86E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56" name="Google Shape;756;p77"/>
          <p:cNvSpPr txBox="1"/>
          <p:nvPr/>
        </p:nvSpPr>
        <p:spPr>
          <a:xfrm>
            <a:off x="67682" y="32224"/>
            <a:ext cx="4826100" cy="377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2000">
                <a:solidFill>
                  <a:schemeClr val="lt1"/>
                </a:solidFill>
                <a:latin typeface="Helvetica Neue Light"/>
                <a:ea typeface="Helvetica Neue Light"/>
                <a:cs typeface="Helvetica Neue Light"/>
                <a:sym typeface="Helvetica Neue Light"/>
              </a:rPr>
              <a:t>Cradle-to-grave carbon flow through ERW</a:t>
            </a:r>
            <a:endParaRPr sz="1100"/>
          </a:p>
        </p:txBody>
      </p:sp>
      <p:pic>
        <p:nvPicPr>
          <p:cNvPr id="757" name="Google Shape;757;p77"/>
          <p:cNvPicPr preferRelativeResize="0"/>
          <p:nvPr/>
        </p:nvPicPr>
        <p:blipFill rotWithShape="1">
          <a:blip r:embed="rId3">
            <a:alphaModFix amt="14000"/>
          </a:blip>
          <a:srcRect b="0" l="0" r="0" t="0"/>
          <a:stretch/>
        </p:blipFill>
        <p:spPr>
          <a:xfrm>
            <a:off x="7900514" y="76267"/>
            <a:ext cx="1110066" cy="261192"/>
          </a:xfrm>
          <a:prstGeom prst="rect">
            <a:avLst/>
          </a:prstGeom>
          <a:noFill/>
          <a:ln>
            <a:noFill/>
          </a:ln>
        </p:spPr>
      </p:pic>
      <p:pic>
        <p:nvPicPr>
          <p:cNvPr id="758" name="Google Shape;758;p77"/>
          <p:cNvPicPr preferRelativeResize="0"/>
          <p:nvPr/>
        </p:nvPicPr>
        <p:blipFill rotWithShape="1">
          <a:blip r:embed="rId3">
            <a:alphaModFix amt="74000"/>
          </a:blip>
          <a:srcRect b="0" l="0" r="0" t="0"/>
          <a:stretch/>
        </p:blipFill>
        <p:spPr>
          <a:xfrm>
            <a:off x="7900514" y="76267"/>
            <a:ext cx="1110066" cy="261192"/>
          </a:xfrm>
          <a:prstGeom prst="rect">
            <a:avLst/>
          </a:prstGeom>
          <a:noFill/>
          <a:ln>
            <a:noFill/>
          </a:ln>
        </p:spPr>
      </p:pic>
      <p:pic>
        <p:nvPicPr>
          <p:cNvPr id="759" name="Google Shape;759;p77"/>
          <p:cNvPicPr preferRelativeResize="0"/>
          <p:nvPr/>
        </p:nvPicPr>
        <p:blipFill>
          <a:blip r:embed="rId4">
            <a:alphaModFix/>
          </a:blip>
          <a:stretch>
            <a:fillRect/>
          </a:stretch>
        </p:blipFill>
        <p:spPr>
          <a:xfrm>
            <a:off x="1103217" y="748650"/>
            <a:ext cx="6937567" cy="3902381"/>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sp>
        <p:nvSpPr>
          <p:cNvPr id="765" name="Google Shape;765;p78"/>
          <p:cNvSpPr/>
          <p:nvPr/>
        </p:nvSpPr>
        <p:spPr>
          <a:xfrm>
            <a:off x="0" y="0"/>
            <a:ext cx="9144000" cy="436800"/>
          </a:xfrm>
          <a:prstGeom prst="rect">
            <a:avLst/>
          </a:prstGeom>
          <a:solidFill>
            <a:srgbClr val="4A86E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66" name="Google Shape;766;p78"/>
          <p:cNvSpPr txBox="1"/>
          <p:nvPr/>
        </p:nvSpPr>
        <p:spPr>
          <a:xfrm>
            <a:off x="67682" y="32224"/>
            <a:ext cx="4826100" cy="377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2000">
                <a:solidFill>
                  <a:schemeClr val="lt1"/>
                </a:solidFill>
                <a:latin typeface="Helvetica Neue Light"/>
                <a:ea typeface="Helvetica Neue Light"/>
                <a:cs typeface="Helvetica Neue Light"/>
                <a:sym typeface="Helvetica Neue Light"/>
              </a:rPr>
              <a:t>Cradle-to-grave carbon flow through ERW</a:t>
            </a:r>
            <a:endParaRPr sz="1100"/>
          </a:p>
        </p:txBody>
      </p:sp>
      <p:pic>
        <p:nvPicPr>
          <p:cNvPr id="767" name="Google Shape;767;p78"/>
          <p:cNvPicPr preferRelativeResize="0"/>
          <p:nvPr/>
        </p:nvPicPr>
        <p:blipFill>
          <a:blip r:embed="rId3">
            <a:alphaModFix/>
          </a:blip>
          <a:stretch>
            <a:fillRect/>
          </a:stretch>
        </p:blipFill>
        <p:spPr>
          <a:xfrm>
            <a:off x="70519" y="713794"/>
            <a:ext cx="9002964" cy="4227479"/>
          </a:xfrm>
          <a:prstGeom prst="rect">
            <a:avLst/>
          </a:prstGeom>
          <a:noFill/>
          <a:ln>
            <a:noFill/>
          </a:ln>
        </p:spPr>
      </p:pic>
      <p:pic>
        <p:nvPicPr>
          <p:cNvPr id="768" name="Google Shape;768;p78"/>
          <p:cNvPicPr preferRelativeResize="0"/>
          <p:nvPr/>
        </p:nvPicPr>
        <p:blipFill rotWithShape="1">
          <a:blip r:embed="rId4">
            <a:alphaModFix amt="14000"/>
          </a:blip>
          <a:srcRect b="0" l="0" r="0" t="0"/>
          <a:stretch/>
        </p:blipFill>
        <p:spPr>
          <a:xfrm>
            <a:off x="7900514" y="76267"/>
            <a:ext cx="1110066" cy="261192"/>
          </a:xfrm>
          <a:prstGeom prst="rect">
            <a:avLst/>
          </a:prstGeom>
          <a:noFill/>
          <a:ln>
            <a:noFill/>
          </a:ln>
        </p:spPr>
      </p:pic>
      <p:pic>
        <p:nvPicPr>
          <p:cNvPr id="769" name="Google Shape;769;p78"/>
          <p:cNvPicPr preferRelativeResize="0"/>
          <p:nvPr/>
        </p:nvPicPr>
        <p:blipFill rotWithShape="1">
          <a:blip r:embed="rId4">
            <a:alphaModFix amt="74000"/>
          </a:blip>
          <a:srcRect b="0" l="0" r="0" t="0"/>
          <a:stretch/>
        </p:blipFill>
        <p:spPr>
          <a:xfrm>
            <a:off x="7900514" y="76267"/>
            <a:ext cx="1110066" cy="26119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pic>
        <p:nvPicPr>
          <p:cNvPr id="158" name="Google Shape;158;p34"/>
          <p:cNvPicPr preferRelativeResize="0"/>
          <p:nvPr/>
        </p:nvPicPr>
        <p:blipFill rotWithShape="1">
          <a:blip r:embed="rId3">
            <a:alphaModFix/>
          </a:blip>
          <a:srcRect b="0" l="0" r="24339" t="22528"/>
          <a:stretch/>
        </p:blipFill>
        <p:spPr>
          <a:xfrm>
            <a:off x="1820700" y="2116575"/>
            <a:ext cx="2324700" cy="2352600"/>
          </a:xfrm>
          <a:prstGeom prst="ellipse">
            <a:avLst/>
          </a:prstGeom>
          <a:noFill/>
          <a:ln>
            <a:noFill/>
          </a:ln>
        </p:spPr>
      </p:pic>
      <p:sp>
        <p:nvSpPr>
          <p:cNvPr id="159" name="Google Shape;159;p34"/>
          <p:cNvSpPr txBox="1"/>
          <p:nvPr/>
        </p:nvSpPr>
        <p:spPr>
          <a:xfrm>
            <a:off x="4980425" y="2672075"/>
            <a:ext cx="3000000" cy="400200"/>
          </a:xfrm>
          <a:prstGeom prst="rect">
            <a:avLst/>
          </a:prstGeom>
          <a:noFill/>
          <a:ln>
            <a:noFill/>
          </a:ln>
        </p:spPr>
        <p:txBody>
          <a:bodyPr anchorCtr="0" anchor="t" bIns="91425" lIns="91425" spcFirstLastPara="1" rIns="91425" wrap="square" tIns="91425">
            <a:spAutoFit/>
          </a:bodyPr>
          <a:lstStyle/>
          <a:p>
            <a:pPr indent="0" lvl="0" marL="457200" marR="0" rtl="0" algn="l">
              <a:lnSpc>
                <a:spcPct val="115000"/>
              </a:lnSpc>
              <a:spcBef>
                <a:spcPts val="0"/>
              </a:spcBef>
              <a:spcAft>
                <a:spcPts val="120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34"/>
          <p:cNvSpPr txBox="1"/>
          <p:nvPr>
            <p:ph idx="1" type="body"/>
          </p:nvPr>
        </p:nvSpPr>
        <p:spPr>
          <a:xfrm>
            <a:off x="4572000" y="2571750"/>
            <a:ext cx="3000000" cy="17538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b="1" lang="en" sz="2000">
                <a:solidFill>
                  <a:schemeClr val="dk1"/>
                </a:solidFill>
                <a:latin typeface="Helvetica Neue"/>
                <a:ea typeface="Helvetica Neue"/>
                <a:cs typeface="Helvetica Neue"/>
                <a:sym typeface="Helvetica Neue"/>
              </a:rPr>
              <a:t>+</a:t>
            </a:r>
            <a:r>
              <a:rPr b="1" lang="en" sz="2000">
                <a:solidFill>
                  <a:srgbClr val="783F04"/>
                </a:solidFill>
                <a:latin typeface="Helvetica Neue"/>
                <a:ea typeface="Helvetica Neue"/>
                <a:cs typeface="Helvetica Neue"/>
                <a:sym typeface="Helvetica Neue"/>
              </a:rPr>
              <a:t> 30% capture </a:t>
            </a:r>
            <a:endParaRPr b="1" sz="2000">
              <a:solidFill>
                <a:srgbClr val="783F04"/>
              </a:solidFill>
              <a:latin typeface="Helvetica Neue"/>
              <a:ea typeface="Helvetica Neue"/>
              <a:cs typeface="Helvetica Neue"/>
              <a:sym typeface="Helvetica Neue"/>
            </a:endParaRPr>
          </a:p>
          <a:p>
            <a:pPr indent="0" lvl="0" marL="0" rtl="0" algn="l">
              <a:lnSpc>
                <a:spcPct val="115000"/>
              </a:lnSpc>
              <a:spcBef>
                <a:spcPts val="0"/>
              </a:spcBef>
              <a:spcAft>
                <a:spcPts val="0"/>
              </a:spcAft>
              <a:buSzPts val="1800"/>
              <a:buNone/>
            </a:pPr>
            <a:r>
              <a:rPr b="1" lang="en" sz="800">
                <a:solidFill>
                  <a:srgbClr val="783F04"/>
                </a:solidFill>
                <a:latin typeface="Helvetica Neue"/>
                <a:ea typeface="Helvetica Neue"/>
                <a:cs typeface="Helvetica Neue"/>
                <a:sym typeface="Helvetica Neue"/>
              </a:rPr>
              <a:t>        3 tons basalt application = </a:t>
            </a:r>
            <a:r>
              <a:rPr b="1" lang="en" sz="800">
                <a:solidFill>
                  <a:schemeClr val="dk1"/>
                </a:solidFill>
                <a:latin typeface="Helvetica Neue"/>
                <a:ea typeface="Helvetica Neue"/>
                <a:cs typeface="Helvetica Neue"/>
                <a:sym typeface="Helvetica Neue"/>
              </a:rPr>
              <a:t> 1 ton CO</a:t>
            </a:r>
            <a:r>
              <a:rPr b="1" baseline="-25000" lang="en" sz="800">
                <a:solidFill>
                  <a:schemeClr val="dk1"/>
                </a:solidFill>
                <a:latin typeface="Helvetica Neue"/>
                <a:ea typeface="Helvetica Neue"/>
                <a:cs typeface="Helvetica Neue"/>
                <a:sym typeface="Helvetica Neue"/>
              </a:rPr>
              <a:t>2</a:t>
            </a:r>
            <a:r>
              <a:rPr b="1" lang="en" sz="800">
                <a:solidFill>
                  <a:schemeClr val="dk1"/>
                </a:solidFill>
                <a:latin typeface="Helvetica Neue"/>
                <a:ea typeface="Helvetica Neue"/>
                <a:cs typeface="Helvetica Neue"/>
                <a:sym typeface="Helvetica Neue"/>
              </a:rPr>
              <a:t> capture</a:t>
            </a:r>
            <a:endParaRPr b="1" sz="80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SzPts val="1800"/>
              <a:buNone/>
            </a:pPr>
            <a:r>
              <a:t/>
            </a:r>
            <a:endParaRPr b="1" sz="80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SzPts val="1800"/>
              <a:buNone/>
            </a:pPr>
            <a:r>
              <a:rPr b="1" lang="en" sz="2000">
                <a:solidFill>
                  <a:schemeClr val="dk1"/>
                </a:solidFill>
                <a:latin typeface="Helvetica Neue"/>
                <a:ea typeface="Helvetica Neue"/>
                <a:cs typeface="Helvetica Neue"/>
                <a:sym typeface="Helvetica Neue"/>
              </a:rPr>
              <a:t>+</a:t>
            </a:r>
            <a:r>
              <a:rPr b="1" lang="en" sz="2000">
                <a:solidFill>
                  <a:srgbClr val="783F04"/>
                </a:solidFill>
                <a:latin typeface="Helvetica Neue"/>
                <a:ea typeface="Helvetica Neue"/>
                <a:cs typeface="Helvetica Neue"/>
                <a:sym typeface="Helvetica Neue"/>
              </a:rPr>
              <a:t> circular economy</a:t>
            </a:r>
            <a:endParaRPr b="1" i="1" sz="1500">
              <a:solidFill>
                <a:srgbClr val="0B5394"/>
              </a:solidFill>
              <a:latin typeface="Helvetica Neue"/>
              <a:ea typeface="Helvetica Neue"/>
              <a:cs typeface="Helvetica Neue"/>
              <a:sym typeface="Helvetica Neue"/>
            </a:endParaRPr>
          </a:p>
        </p:txBody>
      </p:sp>
      <p:pic>
        <p:nvPicPr>
          <p:cNvPr id="161" name="Google Shape;161;p34"/>
          <p:cNvPicPr preferRelativeResize="0"/>
          <p:nvPr/>
        </p:nvPicPr>
        <p:blipFill rotWithShape="1">
          <a:blip r:embed="rId4">
            <a:alphaModFix/>
          </a:blip>
          <a:srcRect b="37865" l="0" r="0" t="0"/>
          <a:stretch/>
        </p:blipFill>
        <p:spPr>
          <a:xfrm>
            <a:off x="0" y="0"/>
            <a:ext cx="9144000" cy="5143501"/>
          </a:xfrm>
          <a:prstGeom prst="rect">
            <a:avLst/>
          </a:prstGeom>
          <a:noFill/>
          <a:ln>
            <a:noFill/>
          </a:ln>
        </p:spPr>
      </p:pic>
      <p:sp>
        <p:nvSpPr>
          <p:cNvPr id="162" name="Google Shape;162;p34"/>
          <p:cNvSpPr txBox="1"/>
          <p:nvPr/>
        </p:nvSpPr>
        <p:spPr>
          <a:xfrm>
            <a:off x="415325" y="293600"/>
            <a:ext cx="5392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4.5B years</a:t>
            </a:r>
            <a:endParaRPr b="1" i="0" sz="1400" u="none" cap="none" strike="noStrike">
              <a:solidFill>
                <a:srgbClr val="000000"/>
              </a:solidFill>
              <a:latin typeface="Arial"/>
              <a:ea typeface="Arial"/>
              <a:cs typeface="Arial"/>
              <a:sym typeface="Arial"/>
            </a:endParaRPr>
          </a:p>
        </p:txBody>
      </p:sp>
      <p:pic>
        <p:nvPicPr>
          <p:cNvPr id="163" name="Google Shape;163;p34"/>
          <p:cNvPicPr preferRelativeResize="0"/>
          <p:nvPr/>
        </p:nvPicPr>
        <p:blipFill rotWithShape="1">
          <a:blip r:embed="rId5">
            <a:alphaModFix amt="30000"/>
          </a:blip>
          <a:srcRect b="0" l="0" r="0" t="0"/>
          <a:stretch/>
        </p:blipFill>
        <p:spPr>
          <a:xfrm>
            <a:off x="7900514" y="76267"/>
            <a:ext cx="1110066" cy="261192"/>
          </a:xfrm>
          <a:prstGeom prst="rect">
            <a:avLst/>
          </a:prstGeom>
          <a:noFill/>
          <a:ln>
            <a:noFill/>
          </a:ln>
        </p:spPr>
      </p:pic>
      <p:pic>
        <p:nvPicPr>
          <p:cNvPr id="164" name="Google Shape;164;p34"/>
          <p:cNvPicPr preferRelativeResize="0"/>
          <p:nvPr/>
        </p:nvPicPr>
        <p:blipFill rotWithShape="1">
          <a:blip r:embed="rId6">
            <a:alphaModFix/>
          </a:blip>
          <a:srcRect b="7054" l="0" r="2229" t="0"/>
          <a:stretch/>
        </p:blipFill>
        <p:spPr>
          <a:xfrm>
            <a:off x="2111000" y="848925"/>
            <a:ext cx="4921999" cy="3445629"/>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id="775" name="Google Shape;775;p79"/>
          <p:cNvSpPr/>
          <p:nvPr/>
        </p:nvSpPr>
        <p:spPr>
          <a:xfrm>
            <a:off x="0" y="0"/>
            <a:ext cx="9144000" cy="436800"/>
          </a:xfrm>
          <a:prstGeom prst="rect">
            <a:avLst/>
          </a:prstGeom>
          <a:solidFill>
            <a:srgbClr val="4A86E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76" name="Google Shape;776;p79"/>
          <p:cNvSpPr txBox="1"/>
          <p:nvPr/>
        </p:nvSpPr>
        <p:spPr>
          <a:xfrm>
            <a:off x="67674" y="32222"/>
            <a:ext cx="7124400" cy="377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2000">
                <a:solidFill>
                  <a:schemeClr val="lt1"/>
                </a:solidFill>
                <a:latin typeface="Helvetica Neue Light"/>
                <a:ea typeface="Helvetica Neue Light"/>
                <a:cs typeface="Helvetica Neue Light"/>
                <a:sym typeface="Helvetica Neue Light"/>
              </a:rPr>
              <a:t>Field MRV — conceptual framework</a:t>
            </a:r>
            <a:endParaRPr sz="1100"/>
          </a:p>
        </p:txBody>
      </p:sp>
      <p:pic>
        <p:nvPicPr>
          <p:cNvPr id="777" name="Google Shape;777;p79"/>
          <p:cNvPicPr preferRelativeResize="0"/>
          <p:nvPr/>
        </p:nvPicPr>
        <p:blipFill>
          <a:blip r:embed="rId3">
            <a:alphaModFix/>
          </a:blip>
          <a:stretch>
            <a:fillRect/>
          </a:stretch>
        </p:blipFill>
        <p:spPr>
          <a:xfrm>
            <a:off x="1542206" y="1008246"/>
            <a:ext cx="1221760" cy="2554086"/>
          </a:xfrm>
          <a:prstGeom prst="rect">
            <a:avLst/>
          </a:prstGeom>
          <a:noFill/>
          <a:ln>
            <a:noFill/>
          </a:ln>
        </p:spPr>
      </p:pic>
      <p:pic>
        <p:nvPicPr>
          <p:cNvPr id="778" name="Google Shape;778;p79"/>
          <p:cNvPicPr preferRelativeResize="0"/>
          <p:nvPr/>
        </p:nvPicPr>
        <p:blipFill rotWithShape="1">
          <a:blip r:embed="rId4">
            <a:alphaModFix amt="74000"/>
          </a:blip>
          <a:srcRect b="0" l="0" r="0" t="0"/>
          <a:stretch/>
        </p:blipFill>
        <p:spPr>
          <a:xfrm>
            <a:off x="7900514" y="76267"/>
            <a:ext cx="1110066" cy="261192"/>
          </a:xfrm>
          <a:prstGeom prst="rect">
            <a:avLst/>
          </a:prstGeom>
          <a:noFill/>
          <a:ln>
            <a:noFill/>
          </a:ln>
        </p:spPr>
      </p:pic>
      <p:pic>
        <p:nvPicPr>
          <p:cNvPr id="779" name="Google Shape;779;p79"/>
          <p:cNvPicPr preferRelativeResize="0"/>
          <p:nvPr/>
        </p:nvPicPr>
        <p:blipFill rotWithShape="1">
          <a:blip r:embed="rId5">
            <a:alphaModFix/>
          </a:blip>
          <a:srcRect b="0" l="0" r="0" t="0"/>
          <a:stretch/>
        </p:blipFill>
        <p:spPr>
          <a:xfrm>
            <a:off x="3950607" y="1614919"/>
            <a:ext cx="3793081" cy="1551196"/>
          </a:xfrm>
          <a:prstGeom prst="rect">
            <a:avLst/>
          </a:prstGeom>
          <a:noFill/>
          <a:ln>
            <a:noFill/>
          </a:ln>
        </p:spPr>
      </p:pic>
      <p:pic>
        <p:nvPicPr>
          <p:cNvPr id="780" name="Google Shape;780;p79"/>
          <p:cNvPicPr preferRelativeResize="0"/>
          <p:nvPr/>
        </p:nvPicPr>
        <p:blipFill>
          <a:blip r:embed="rId6">
            <a:alphaModFix/>
          </a:blip>
          <a:stretch>
            <a:fillRect/>
          </a:stretch>
        </p:blipFill>
        <p:spPr>
          <a:xfrm>
            <a:off x="-4631" y="4133738"/>
            <a:ext cx="1368300" cy="1022101"/>
          </a:xfrm>
          <a:prstGeom prst="rect">
            <a:avLst/>
          </a:prstGeom>
          <a:noFill/>
          <a:ln>
            <a:noFill/>
          </a:ln>
        </p:spPr>
      </p:pic>
      <p:pic>
        <p:nvPicPr>
          <p:cNvPr id="781" name="Google Shape;781;p79"/>
          <p:cNvPicPr preferRelativeResize="0"/>
          <p:nvPr/>
        </p:nvPicPr>
        <p:blipFill>
          <a:blip r:embed="rId7">
            <a:alphaModFix/>
          </a:blip>
          <a:stretch>
            <a:fillRect/>
          </a:stretch>
        </p:blipFill>
        <p:spPr>
          <a:xfrm>
            <a:off x="1195867" y="4133737"/>
            <a:ext cx="1314823" cy="1022100"/>
          </a:xfrm>
          <a:prstGeom prst="rect">
            <a:avLst/>
          </a:prstGeom>
          <a:noFill/>
          <a:ln>
            <a:noFill/>
          </a:ln>
        </p:spPr>
      </p:pic>
      <p:pic>
        <p:nvPicPr>
          <p:cNvPr id="782" name="Google Shape;782;p79"/>
          <p:cNvPicPr preferRelativeResize="0"/>
          <p:nvPr/>
        </p:nvPicPr>
        <p:blipFill rotWithShape="1">
          <a:blip r:embed="rId8">
            <a:alphaModFix/>
          </a:blip>
          <a:srcRect b="0" l="9264" r="0" t="11197"/>
          <a:stretch/>
        </p:blipFill>
        <p:spPr>
          <a:xfrm>
            <a:off x="2919217" y="4133330"/>
            <a:ext cx="1857044" cy="1022101"/>
          </a:xfrm>
          <a:prstGeom prst="rect">
            <a:avLst/>
          </a:prstGeom>
          <a:noFill/>
          <a:ln>
            <a:noFill/>
          </a:ln>
        </p:spPr>
      </p:pic>
      <p:pic>
        <p:nvPicPr>
          <p:cNvPr id="783" name="Google Shape;783;p79"/>
          <p:cNvPicPr preferRelativeResize="0"/>
          <p:nvPr/>
        </p:nvPicPr>
        <p:blipFill rotWithShape="1">
          <a:blip r:embed="rId9">
            <a:alphaModFix/>
          </a:blip>
          <a:srcRect b="37601" l="14499" r="29559" t="38011"/>
          <a:stretch/>
        </p:blipFill>
        <p:spPr>
          <a:xfrm>
            <a:off x="7160972" y="4133334"/>
            <a:ext cx="1053882" cy="1022100"/>
          </a:xfrm>
          <a:prstGeom prst="rect">
            <a:avLst/>
          </a:prstGeom>
          <a:noFill/>
          <a:ln>
            <a:noFill/>
          </a:ln>
        </p:spPr>
      </p:pic>
      <p:pic>
        <p:nvPicPr>
          <p:cNvPr id="784" name="Google Shape;784;p79"/>
          <p:cNvPicPr preferRelativeResize="0"/>
          <p:nvPr/>
        </p:nvPicPr>
        <p:blipFill>
          <a:blip r:embed="rId10">
            <a:alphaModFix/>
          </a:blip>
          <a:stretch>
            <a:fillRect/>
          </a:stretch>
        </p:blipFill>
        <p:spPr>
          <a:xfrm>
            <a:off x="5569347" y="4133733"/>
            <a:ext cx="2018302" cy="1022100"/>
          </a:xfrm>
          <a:prstGeom prst="rect">
            <a:avLst/>
          </a:prstGeom>
          <a:noFill/>
          <a:ln>
            <a:noFill/>
          </a:ln>
        </p:spPr>
      </p:pic>
      <p:pic>
        <p:nvPicPr>
          <p:cNvPr id="785" name="Google Shape;785;p79"/>
          <p:cNvPicPr preferRelativeResize="0"/>
          <p:nvPr/>
        </p:nvPicPr>
        <p:blipFill rotWithShape="1">
          <a:blip r:embed="rId11">
            <a:alphaModFix/>
          </a:blip>
          <a:srcRect b="5935" l="12785" r="0" t="0"/>
          <a:stretch/>
        </p:blipFill>
        <p:spPr>
          <a:xfrm>
            <a:off x="4640977" y="4133738"/>
            <a:ext cx="1470798" cy="1022100"/>
          </a:xfrm>
          <a:prstGeom prst="rect">
            <a:avLst/>
          </a:prstGeom>
          <a:noFill/>
          <a:ln>
            <a:noFill/>
          </a:ln>
        </p:spPr>
      </p:pic>
      <p:pic>
        <p:nvPicPr>
          <p:cNvPr id="786" name="Google Shape;786;p79"/>
          <p:cNvPicPr preferRelativeResize="0"/>
          <p:nvPr/>
        </p:nvPicPr>
        <p:blipFill>
          <a:blip r:embed="rId12">
            <a:alphaModFix/>
          </a:blip>
          <a:stretch>
            <a:fillRect/>
          </a:stretch>
        </p:blipFill>
        <p:spPr>
          <a:xfrm>
            <a:off x="1542206" y="4133738"/>
            <a:ext cx="1533151" cy="1022101"/>
          </a:xfrm>
          <a:prstGeom prst="rect">
            <a:avLst/>
          </a:prstGeom>
          <a:noFill/>
          <a:ln>
            <a:noFill/>
          </a:ln>
        </p:spPr>
      </p:pic>
      <p:sp>
        <p:nvSpPr>
          <p:cNvPr id="787" name="Google Shape;787;p79"/>
          <p:cNvSpPr txBox="1"/>
          <p:nvPr/>
        </p:nvSpPr>
        <p:spPr>
          <a:xfrm>
            <a:off x="1033875" y="4959112"/>
            <a:ext cx="875700" cy="207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900">
                <a:solidFill>
                  <a:schemeClr val="lt1"/>
                </a:solidFill>
                <a:latin typeface="EB Garamond SemiBold"/>
                <a:ea typeface="EB Garamond SemiBold"/>
                <a:cs typeface="EB Garamond SemiBold"/>
                <a:sym typeface="EB Garamond SemiBold"/>
              </a:rPr>
              <a:t>basalt tests</a:t>
            </a:r>
            <a:endParaRPr sz="900">
              <a:solidFill>
                <a:schemeClr val="lt1"/>
              </a:solidFill>
              <a:latin typeface="EB Garamond SemiBold"/>
              <a:ea typeface="EB Garamond SemiBold"/>
              <a:cs typeface="EB Garamond SemiBold"/>
              <a:sym typeface="EB Garamond SemiBold"/>
            </a:endParaRPr>
          </a:p>
        </p:txBody>
      </p:sp>
      <p:sp>
        <p:nvSpPr>
          <p:cNvPr id="788" name="Google Shape;788;p79"/>
          <p:cNvSpPr txBox="1"/>
          <p:nvPr/>
        </p:nvSpPr>
        <p:spPr>
          <a:xfrm>
            <a:off x="2036869" y="4959113"/>
            <a:ext cx="1470900" cy="207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900">
                <a:solidFill>
                  <a:schemeClr val="lt1"/>
                </a:solidFill>
                <a:latin typeface="EB Garamond SemiBold"/>
                <a:ea typeface="EB Garamond SemiBold"/>
                <a:cs typeface="EB Garamond SemiBold"/>
                <a:sym typeface="EB Garamond SemiBold"/>
              </a:rPr>
              <a:t>soil tests, optimization</a:t>
            </a:r>
            <a:endParaRPr sz="900">
              <a:solidFill>
                <a:schemeClr val="lt1"/>
              </a:solidFill>
              <a:latin typeface="EB Garamond SemiBold"/>
              <a:ea typeface="EB Garamond SemiBold"/>
              <a:cs typeface="EB Garamond SemiBold"/>
              <a:sym typeface="EB Garamond SemiBold"/>
            </a:endParaRPr>
          </a:p>
        </p:txBody>
      </p:sp>
      <p:sp>
        <p:nvSpPr>
          <p:cNvPr id="789" name="Google Shape;789;p79"/>
          <p:cNvSpPr txBox="1"/>
          <p:nvPr/>
        </p:nvSpPr>
        <p:spPr>
          <a:xfrm>
            <a:off x="-165328" y="4959112"/>
            <a:ext cx="875700" cy="207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900">
                <a:solidFill>
                  <a:schemeClr val="lt1"/>
                </a:solidFill>
                <a:latin typeface="EB Garamond SemiBold"/>
                <a:ea typeface="EB Garamond SemiBold"/>
                <a:cs typeface="EB Garamond SemiBold"/>
                <a:sym typeface="EB Garamond SemiBold"/>
              </a:rPr>
              <a:t>waste dust</a:t>
            </a:r>
            <a:endParaRPr sz="900">
              <a:solidFill>
                <a:schemeClr val="lt1"/>
              </a:solidFill>
              <a:latin typeface="EB Garamond SemiBold"/>
              <a:ea typeface="EB Garamond SemiBold"/>
              <a:cs typeface="EB Garamond SemiBold"/>
              <a:sym typeface="EB Garamond SemiBold"/>
            </a:endParaRPr>
          </a:p>
        </p:txBody>
      </p:sp>
      <p:sp>
        <p:nvSpPr>
          <p:cNvPr id="790" name="Google Shape;790;p79"/>
          <p:cNvSpPr txBox="1"/>
          <p:nvPr/>
        </p:nvSpPr>
        <p:spPr>
          <a:xfrm>
            <a:off x="3907303" y="4959112"/>
            <a:ext cx="875700" cy="207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900">
                <a:solidFill>
                  <a:schemeClr val="lt1"/>
                </a:solidFill>
                <a:latin typeface="EB Garamond SemiBold"/>
                <a:ea typeface="EB Garamond SemiBold"/>
                <a:cs typeface="EB Garamond SemiBold"/>
                <a:sym typeface="EB Garamond SemiBold"/>
              </a:rPr>
              <a:t>transport</a:t>
            </a:r>
            <a:endParaRPr sz="900">
              <a:solidFill>
                <a:schemeClr val="lt1"/>
              </a:solidFill>
              <a:latin typeface="EB Garamond SemiBold"/>
              <a:ea typeface="EB Garamond SemiBold"/>
              <a:cs typeface="EB Garamond SemiBold"/>
              <a:sym typeface="EB Garamond SemiBold"/>
            </a:endParaRPr>
          </a:p>
        </p:txBody>
      </p:sp>
      <p:sp>
        <p:nvSpPr>
          <p:cNvPr id="791" name="Google Shape;791;p79"/>
          <p:cNvSpPr txBox="1"/>
          <p:nvPr/>
        </p:nvSpPr>
        <p:spPr>
          <a:xfrm>
            <a:off x="5534138" y="4959112"/>
            <a:ext cx="875700" cy="207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900">
                <a:solidFill>
                  <a:schemeClr val="lt1"/>
                </a:solidFill>
                <a:latin typeface="EB Garamond SemiBold"/>
                <a:ea typeface="EB Garamond SemiBold"/>
                <a:cs typeface="EB Garamond SemiBold"/>
                <a:sym typeface="EB Garamond SemiBold"/>
              </a:rPr>
              <a:t>loading</a:t>
            </a:r>
            <a:endParaRPr sz="900">
              <a:solidFill>
                <a:schemeClr val="lt1"/>
              </a:solidFill>
              <a:latin typeface="EB Garamond SemiBold"/>
              <a:ea typeface="EB Garamond SemiBold"/>
              <a:cs typeface="EB Garamond SemiBold"/>
              <a:sym typeface="EB Garamond SemiBold"/>
            </a:endParaRPr>
          </a:p>
        </p:txBody>
      </p:sp>
      <p:sp>
        <p:nvSpPr>
          <p:cNvPr id="792" name="Google Shape;792;p79"/>
          <p:cNvSpPr txBox="1"/>
          <p:nvPr/>
        </p:nvSpPr>
        <p:spPr>
          <a:xfrm>
            <a:off x="6985219" y="4959112"/>
            <a:ext cx="875700" cy="207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900">
                <a:solidFill>
                  <a:schemeClr val="lt1"/>
                </a:solidFill>
                <a:latin typeface="EB Garamond SemiBold"/>
                <a:ea typeface="EB Garamond SemiBold"/>
                <a:cs typeface="EB Garamond SemiBold"/>
                <a:sym typeface="EB Garamond SemiBold"/>
              </a:rPr>
              <a:t>spreading</a:t>
            </a:r>
            <a:endParaRPr sz="900">
              <a:solidFill>
                <a:schemeClr val="lt1"/>
              </a:solidFill>
              <a:latin typeface="EB Garamond SemiBold"/>
              <a:ea typeface="EB Garamond SemiBold"/>
              <a:cs typeface="EB Garamond SemiBold"/>
              <a:sym typeface="EB Garamond SemiBold"/>
            </a:endParaRPr>
          </a:p>
        </p:txBody>
      </p:sp>
      <p:pic>
        <p:nvPicPr>
          <p:cNvPr id="793" name="Google Shape;793;p79"/>
          <p:cNvPicPr preferRelativeResize="0"/>
          <p:nvPr/>
        </p:nvPicPr>
        <p:blipFill rotWithShape="1">
          <a:blip r:embed="rId12">
            <a:alphaModFix/>
          </a:blip>
          <a:srcRect b="0" l="20696" r="44044" t="38807"/>
          <a:stretch/>
        </p:blipFill>
        <p:spPr>
          <a:xfrm>
            <a:off x="8603438" y="4133334"/>
            <a:ext cx="540564" cy="1022101"/>
          </a:xfrm>
          <a:prstGeom prst="rect">
            <a:avLst/>
          </a:prstGeom>
          <a:noFill/>
          <a:ln>
            <a:noFill/>
          </a:ln>
        </p:spPr>
      </p:pic>
      <p:pic>
        <p:nvPicPr>
          <p:cNvPr id="794" name="Google Shape;794;p79"/>
          <p:cNvPicPr preferRelativeResize="0"/>
          <p:nvPr/>
        </p:nvPicPr>
        <p:blipFill>
          <a:blip r:embed="rId13">
            <a:alphaModFix/>
          </a:blip>
          <a:stretch>
            <a:fillRect/>
          </a:stretch>
        </p:blipFill>
        <p:spPr>
          <a:xfrm>
            <a:off x="8214853" y="4133334"/>
            <a:ext cx="388584" cy="1022100"/>
          </a:xfrm>
          <a:prstGeom prst="rect">
            <a:avLst/>
          </a:prstGeom>
          <a:noFill/>
          <a:ln>
            <a:noFill/>
          </a:ln>
        </p:spPr>
      </p:pic>
      <p:sp>
        <p:nvSpPr>
          <p:cNvPr id="795" name="Google Shape;795;p79"/>
          <p:cNvSpPr txBox="1"/>
          <p:nvPr/>
        </p:nvSpPr>
        <p:spPr>
          <a:xfrm>
            <a:off x="8268413" y="4959112"/>
            <a:ext cx="875700" cy="207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900">
                <a:solidFill>
                  <a:schemeClr val="lt1"/>
                </a:solidFill>
                <a:latin typeface="EB Garamond SemiBold"/>
                <a:ea typeface="EB Garamond SemiBold"/>
                <a:cs typeface="EB Garamond SemiBold"/>
                <a:sym typeface="EB Garamond SemiBold"/>
              </a:rPr>
              <a:t>measurement</a:t>
            </a:r>
            <a:endParaRPr sz="900">
              <a:solidFill>
                <a:schemeClr val="lt1"/>
              </a:solidFill>
              <a:latin typeface="EB Garamond SemiBold"/>
              <a:ea typeface="EB Garamond SemiBold"/>
              <a:cs typeface="EB Garamond SemiBold"/>
              <a:sym typeface="EB Garamond SemiBold"/>
            </a:endParaRPr>
          </a:p>
        </p:txBody>
      </p:sp>
      <p:sp>
        <p:nvSpPr>
          <p:cNvPr id="796" name="Google Shape;796;p79"/>
          <p:cNvSpPr/>
          <p:nvPr/>
        </p:nvSpPr>
        <p:spPr>
          <a:xfrm>
            <a:off x="1078" y="4046006"/>
            <a:ext cx="8114700" cy="109500"/>
          </a:xfrm>
          <a:prstGeom prst="rect">
            <a:avLst/>
          </a:prstGeom>
          <a:solidFill>
            <a:srgbClr val="134F5C"/>
          </a:solidFill>
          <a:ln>
            <a:noFill/>
          </a:ln>
        </p:spPr>
        <p:txBody>
          <a:bodyPr anchorCtr="0" anchor="ctr" bIns="34275" lIns="34275" spcFirstLastPara="1" rIns="34275" wrap="square" tIns="34275">
            <a:noAutofit/>
          </a:bodyPr>
          <a:lstStyle/>
          <a:p>
            <a:pPr indent="0" lvl="0" marL="0" rtl="0" algn="l">
              <a:spcBef>
                <a:spcPts val="0"/>
              </a:spcBef>
              <a:spcAft>
                <a:spcPts val="0"/>
              </a:spcAft>
              <a:buNone/>
            </a:pPr>
            <a:r>
              <a:t/>
            </a:r>
            <a:endParaRPr/>
          </a:p>
        </p:txBody>
      </p:sp>
      <p:sp>
        <p:nvSpPr>
          <p:cNvPr id="797" name="Google Shape;797;p79"/>
          <p:cNvSpPr/>
          <p:nvPr/>
        </p:nvSpPr>
        <p:spPr>
          <a:xfrm>
            <a:off x="8115769" y="4046006"/>
            <a:ext cx="1028400" cy="109500"/>
          </a:xfrm>
          <a:prstGeom prst="rect">
            <a:avLst/>
          </a:prstGeom>
          <a:solidFill>
            <a:srgbClr val="B45F06"/>
          </a:solidFill>
          <a:ln>
            <a:noFill/>
          </a:ln>
        </p:spPr>
        <p:txBody>
          <a:bodyPr anchorCtr="0" anchor="ctr" bIns="34275" lIns="34275" spcFirstLastPara="1" rIns="34275" wrap="square" tIns="34275">
            <a:noAutofit/>
          </a:bodyPr>
          <a:lstStyle/>
          <a:p>
            <a:pPr indent="0" lvl="0" marL="0" rtl="0" algn="l">
              <a:spcBef>
                <a:spcPts val="0"/>
              </a:spcBef>
              <a:spcAft>
                <a:spcPts val="0"/>
              </a:spcAft>
              <a:buNone/>
            </a:pPr>
            <a:r>
              <a:t/>
            </a:r>
            <a:endParaRPr sz="500">
              <a:solidFill>
                <a:srgbClr val="B45F06"/>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pic>
        <p:nvPicPr>
          <p:cNvPr id="803" name="Google Shape;803;p80"/>
          <p:cNvPicPr preferRelativeResize="0"/>
          <p:nvPr/>
        </p:nvPicPr>
        <p:blipFill rotWithShape="1">
          <a:blip r:embed="rId3">
            <a:alphaModFix/>
          </a:blip>
          <a:srcRect b="0" l="7902" r="0" t="0"/>
          <a:stretch/>
        </p:blipFill>
        <p:spPr>
          <a:xfrm>
            <a:off x="1199222" y="538791"/>
            <a:ext cx="6866671" cy="3751913"/>
          </a:xfrm>
          <a:prstGeom prst="rect">
            <a:avLst/>
          </a:prstGeom>
          <a:noFill/>
          <a:ln>
            <a:noFill/>
          </a:ln>
        </p:spPr>
      </p:pic>
      <p:cxnSp>
        <p:nvCxnSpPr>
          <p:cNvPr id="804" name="Google Shape;804;p80"/>
          <p:cNvCxnSpPr/>
          <p:nvPr/>
        </p:nvCxnSpPr>
        <p:spPr>
          <a:xfrm>
            <a:off x="81109" y="421565"/>
            <a:ext cx="8981700" cy="0"/>
          </a:xfrm>
          <a:prstGeom prst="straightConnector1">
            <a:avLst/>
          </a:prstGeom>
          <a:noFill/>
          <a:ln cap="flat" cmpd="sng" w="28575">
            <a:solidFill>
              <a:schemeClr val="dk1"/>
            </a:solidFill>
            <a:prstDash val="solid"/>
            <a:miter lim="800000"/>
            <a:headEnd len="sm" w="sm" type="none"/>
            <a:tailEnd len="sm" w="sm" type="none"/>
          </a:ln>
        </p:spPr>
      </p:cxnSp>
      <p:sp>
        <p:nvSpPr>
          <p:cNvPr id="805" name="Google Shape;805;p80"/>
          <p:cNvSpPr/>
          <p:nvPr/>
        </p:nvSpPr>
        <p:spPr>
          <a:xfrm>
            <a:off x="3535251" y="946598"/>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806" name="Google Shape;806;p80"/>
          <p:cNvSpPr txBox="1"/>
          <p:nvPr/>
        </p:nvSpPr>
        <p:spPr>
          <a:xfrm>
            <a:off x="5323801" y="4392656"/>
            <a:ext cx="3370200" cy="5001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400">
                <a:solidFill>
                  <a:srgbClr val="2F5496"/>
                </a:solidFill>
                <a:latin typeface="Helvetica Neue Light"/>
                <a:ea typeface="Helvetica Neue Light"/>
                <a:cs typeface="Helvetica Neue Light"/>
                <a:sym typeface="Helvetica Neue Light"/>
              </a:rPr>
              <a:t>We’ve combined our own data with that of other teams to show the variance. </a:t>
            </a:r>
            <a:endParaRPr sz="1100"/>
          </a:p>
        </p:txBody>
      </p:sp>
      <p:sp>
        <p:nvSpPr>
          <p:cNvPr id="807" name="Google Shape;807;p80"/>
          <p:cNvSpPr txBox="1"/>
          <p:nvPr/>
        </p:nvSpPr>
        <p:spPr>
          <a:xfrm>
            <a:off x="509963" y="4392656"/>
            <a:ext cx="3860400" cy="5001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400">
                <a:solidFill>
                  <a:srgbClr val="2F5496"/>
                </a:solidFill>
                <a:latin typeface="Helvetica Neue Light"/>
                <a:ea typeface="Helvetica Neue Light"/>
                <a:cs typeface="Helvetica Neue Light"/>
                <a:sym typeface="Helvetica Neue Light"/>
              </a:rPr>
              <a:t>Even </a:t>
            </a:r>
            <a:r>
              <a:rPr b="1" lang="en" sz="1400">
                <a:solidFill>
                  <a:srgbClr val="2F5496"/>
                </a:solidFill>
                <a:latin typeface="Helvetica Neue"/>
                <a:ea typeface="Helvetica Neue"/>
                <a:cs typeface="Helvetica Neue"/>
                <a:sym typeface="Helvetica Neue"/>
              </a:rPr>
              <a:t>within a climate zone</a:t>
            </a:r>
            <a:r>
              <a:rPr lang="en" sz="1400">
                <a:solidFill>
                  <a:srgbClr val="2F5496"/>
                </a:solidFill>
                <a:latin typeface="Helvetica Neue Light"/>
                <a:ea typeface="Helvetica Neue Light"/>
                <a:cs typeface="Helvetica Neue Light"/>
                <a:sym typeface="Helvetica Neue Light"/>
              </a:rPr>
              <a:t> there are </a:t>
            </a:r>
            <a:r>
              <a:rPr b="1" lang="en" sz="1400">
                <a:solidFill>
                  <a:srgbClr val="2F5496"/>
                </a:solidFill>
                <a:latin typeface="Helvetica Neue"/>
                <a:ea typeface="Helvetica Neue"/>
                <a:cs typeface="Helvetica Neue"/>
                <a:sym typeface="Helvetica Neue"/>
              </a:rPr>
              <a:t>highly </a:t>
            </a:r>
            <a:endParaRPr b="1" sz="1100"/>
          </a:p>
          <a:p>
            <a:pPr indent="0" lvl="0" marL="0" marR="0" rtl="0" algn="ctr">
              <a:spcBef>
                <a:spcPts val="0"/>
              </a:spcBef>
              <a:spcAft>
                <a:spcPts val="0"/>
              </a:spcAft>
              <a:buNone/>
            </a:pPr>
            <a:r>
              <a:rPr b="1" lang="en" sz="1400">
                <a:solidFill>
                  <a:srgbClr val="2F5496"/>
                </a:solidFill>
                <a:latin typeface="Helvetica Neue"/>
                <a:ea typeface="Helvetica Neue"/>
                <a:cs typeface="Helvetica Neue"/>
                <a:sym typeface="Helvetica Neue"/>
              </a:rPr>
              <a:t>variable extents of capture rates</a:t>
            </a:r>
            <a:r>
              <a:rPr lang="en" sz="1400">
                <a:solidFill>
                  <a:srgbClr val="2F5496"/>
                </a:solidFill>
                <a:latin typeface="Helvetica Neue Light"/>
                <a:ea typeface="Helvetica Neue Light"/>
                <a:cs typeface="Helvetica Neue Light"/>
                <a:sym typeface="Helvetica Neue Light"/>
              </a:rPr>
              <a:t>. </a:t>
            </a:r>
            <a:endParaRPr sz="1100"/>
          </a:p>
        </p:txBody>
      </p:sp>
      <p:sp>
        <p:nvSpPr>
          <p:cNvPr id="808" name="Google Shape;808;p80"/>
          <p:cNvSpPr txBox="1"/>
          <p:nvPr/>
        </p:nvSpPr>
        <p:spPr>
          <a:xfrm>
            <a:off x="2595942" y="567574"/>
            <a:ext cx="3952200" cy="4386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200">
                <a:solidFill>
                  <a:srgbClr val="595959"/>
                </a:solidFill>
                <a:latin typeface="Helvetica Neue"/>
                <a:ea typeface="Helvetica Neue"/>
                <a:cs typeface="Helvetica Neue"/>
                <a:sym typeface="Helvetica Neue"/>
              </a:rPr>
              <a:t>Capture rate is variable if deployment is not optimized</a:t>
            </a:r>
            <a:endParaRPr b="1" sz="300"/>
          </a:p>
        </p:txBody>
      </p:sp>
      <p:sp>
        <p:nvSpPr>
          <p:cNvPr id="809" name="Google Shape;809;p80"/>
          <p:cNvSpPr/>
          <p:nvPr/>
        </p:nvSpPr>
        <p:spPr>
          <a:xfrm>
            <a:off x="0" y="0"/>
            <a:ext cx="9144000" cy="436800"/>
          </a:xfrm>
          <a:prstGeom prst="rect">
            <a:avLst/>
          </a:prstGeom>
          <a:solidFill>
            <a:srgbClr val="4A86E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10" name="Google Shape;810;p80"/>
          <p:cNvSpPr txBox="1"/>
          <p:nvPr/>
        </p:nvSpPr>
        <p:spPr>
          <a:xfrm>
            <a:off x="67682" y="32224"/>
            <a:ext cx="5316600" cy="377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2000">
                <a:solidFill>
                  <a:schemeClr val="lt1"/>
                </a:solidFill>
                <a:latin typeface="Helvetica Neue Light"/>
                <a:ea typeface="Helvetica Neue Light"/>
                <a:cs typeface="Helvetica Neue Light"/>
                <a:sym typeface="Helvetica Neue Light"/>
              </a:rPr>
              <a:t>Deployment needs to be planned</a:t>
            </a:r>
            <a:endParaRPr sz="1100">
              <a:solidFill>
                <a:schemeClr val="lt1"/>
              </a:solidFill>
            </a:endParaRPr>
          </a:p>
        </p:txBody>
      </p:sp>
      <p:pic>
        <p:nvPicPr>
          <p:cNvPr id="811" name="Google Shape;811;p80"/>
          <p:cNvPicPr preferRelativeResize="0"/>
          <p:nvPr/>
        </p:nvPicPr>
        <p:blipFill rotWithShape="1">
          <a:blip r:embed="rId4">
            <a:alphaModFix amt="14000"/>
          </a:blip>
          <a:srcRect b="0" l="0" r="0" t="0"/>
          <a:stretch/>
        </p:blipFill>
        <p:spPr>
          <a:xfrm>
            <a:off x="7900514" y="76267"/>
            <a:ext cx="1110066" cy="261192"/>
          </a:xfrm>
          <a:prstGeom prst="rect">
            <a:avLst/>
          </a:prstGeom>
          <a:noFill/>
          <a:ln>
            <a:noFill/>
          </a:ln>
        </p:spPr>
      </p:pic>
      <p:pic>
        <p:nvPicPr>
          <p:cNvPr id="812" name="Google Shape;812;p80"/>
          <p:cNvPicPr preferRelativeResize="0"/>
          <p:nvPr/>
        </p:nvPicPr>
        <p:blipFill rotWithShape="1">
          <a:blip r:embed="rId4">
            <a:alphaModFix amt="74000"/>
          </a:blip>
          <a:srcRect b="0" l="0" r="0" t="0"/>
          <a:stretch/>
        </p:blipFill>
        <p:spPr>
          <a:xfrm>
            <a:off x="7900514" y="76267"/>
            <a:ext cx="1110066" cy="261192"/>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sp>
        <p:nvSpPr>
          <p:cNvPr id="818" name="Google Shape;818;p81"/>
          <p:cNvSpPr/>
          <p:nvPr/>
        </p:nvSpPr>
        <p:spPr>
          <a:xfrm>
            <a:off x="0" y="0"/>
            <a:ext cx="9144000" cy="436800"/>
          </a:xfrm>
          <a:prstGeom prst="rect">
            <a:avLst/>
          </a:prstGeom>
          <a:solidFill>
            <a:srgbClr val="4A86E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819" name="Google Shape;819;p81"/>
          <p:cNvCxnSpPr/>
          <p:nvPr/>
        </p:nvCxnSpPr>
        <p:spPr>
          <a:xfrm>
            <a:off x="81109" y="421565"/>
            <a:ext cx="8981700" cy="0"/>
          </a:xfrm>
          <a:prstGeom prst="straightConnector1">
            <a:avLst/>
          </a:prstGeom>
          <a:noFill/>
          <a:ln cap="flat" cmpd="sng" w="28575">
            <a:solidFill>
              <a:schemeClr val="dk1"/>
            </a:solidFill>
            <a:prstDash val="solid"/>
            <a:miter lim="800000"/>
            <a:headEnd len="sm" w="sm" type="none"/>
            <a:tailEnd len="sm" w="sm" type="none"/>
          </a:ln>
        </p:spPr>
      </p:cxnSp>
      <p:sp>
        <p:nvSpPr>
          <p:cNvPr id="820" name="Google Shape;820;p81"/>
          <p:cNvSpPr/>
          <p:nvPr/>
        </p:nvSpPr>
        <p:spPr>
          <a:xfrm>
            <a:off x="3535251" y="946598"/>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821" name="Google Shape;821;p81"/>
          <p:cNvSpPr txBox="1"/>
          <p:nvPr/>
        </p:nvSpPr>
        <p:spPr>
          <a:xfrm>
            <a:off x="67675" y="32225"/>
            <a:ext cx="7632900" cy="377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2000">
                <a:solidFill>
                  <a:srgbClr val="FFFFFF"/>
                </a:solidFill>
                <a:latin typeface="Helvetica Neue Light"/>
                <a:ea typeface="Helvetica Neue Light"/>
                <a:cs typeface="Helvetica Neue Light"/>
                <a:sym typeface="Helvetica Neue Light"/>
              </a:rPr>
              <a:t>Field MRV— conceptual framework </a:t>
            </a:r>
            <a:endParaRPr sz="1100">
              <a:solidFill>
                <a:srgbClr val="FFFFFF"/>
              </a:solidFill>
            </a:endParaRPr>
          </a:p>
        </p:txBody>
      </p:sp>
      <p:pic>
        <p:nvPicPr>
          <p:cNvPr id="822" name="Google Shape;822;p81"/>
          <p:cNvPicPr preferRelativeResize="0"/>
          <p:nvPr/>
        </p:nvPicPr>
        <p:blipFill rotWithShape="1">
          <a:blip r:embed="rId3">
            <a:alphaModFix amt="14000"/>
          </a:blip>
          <a:srcRect b="0" l="0" r="0" t="0"/>
          <a:stretch/>
        </p:blipFill>
        <p:spPr>
          <a:xfrm>
            <a:off x="7900514" y="76267"/>
            <a:ext cx="1110066" cy="261192"/>
          </a:xfrm>
          <a:prstGeom prst="rect">
            <a:avLst/>
          </a:prstGeom>
          <a:noFill/>
          <a:ln>
            <a:noFill/>
          </a:ln>
        </p:spPr>
      </p:pic>
      <p:pic>
        <p:nvPicPr>
          <p:cNvPr id="823" name="Google Shape;823;p81"/>
          <p:cNvPicPr preferRelativeResize="0"/>
          <p:nvPr/>
        </p:nvPicPr>
        <p:blipFill rotWithShape="1">
          <a:blip r:embed="rId3">
            <a:alphaModFix amt="74000"/>
          </a:blip>
          <a:srcRect b="0" l="0" r="0" t="0"/>
          <a:stretch/>
        </p:blipFill>
        <p:spPr>
          <a:xfrm>
            <a:off x="7900514" y="76267"/>
            <a:ext cx="1110066" cy="261192"/>
          </a:xfrm>
          <a:prstGeom prst="rect">
            <a:avLst/>
          </a:prstGeom>
          <a:noFill/>
          <a:ln>
            <a:noFill/>
          </a:ln>
        </p:spPr>
      </p:pic>
      <p:pic>
        <p:nvPicPr>
          <p:cNvPr id="824" name="Google Shape;824;p81"/>
          <p:cNvPicPr preferRelativeResize="0"/>
          <p:nvPr/>
        </p:nvPicPr>
        <p:blipFill rotWithShape="1">
          <a:blip r:embed="rId4">
            <a:alphaModFix/>
          </a:blip>
          <a:srcRect b="0" l="0" r="0" t="0"/>
          <a:stretch/>
        </p:blipFill>
        <p:spPr>
          <a:xfrm>
            <a:off x="2091690" y="843534"/>
            <a:ext cx="4962524" cy="366712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sp>
        <p:nvSpPr>
          <p:cNvPr id="830" name="Google Shape;830;p82"/>
          <p:cNvSpPr/>
          <p:nvPr/>
        </p:nvSpPr>
        <p:spPr>
          <a:xfrm>
            <a:off x="0" y="0"/>
            <a:ext cx="9144000" cy="436800"/>
          </a:xfrm>
          <a:prstGeom prst="rect">
            <a:avLst/>
          </a:prstGeom>
          <a:solidFill>
            <a:srgbClr val="4A86E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831" name="Google Shape;831;p82"/>
          <p:cNvCxnSpPr/>
          <p:nvPr/>
        </p:nvCxnSpPr>
        <p:spPr>
          <a:xfrm>
            <a:off x="81109" y="421565"/>
            <a:ext cx="8981700" cy="0"/>
          </a:xfrm>
          <a:prstGeom prst="straightConnector1">
            <a:avLst/>
          </a:prstGeom>
          <a:noFill/>
          <a:ln cap="flat" cmpd="sng" w="28575">
            <a:solidFill>
              <a:schemeClr val="dk1"/>
            </a:solidFill>
            <a:prstDash val="solid"/>
            <a:miter lim="800000"/>
            <a:headEnd len="sm" w="sm" type="none"/>
            <a:tailEnd len="sm" w="sm" type="none"/>
          </a:ln>
        </p:spPr>
      </p:cxnSp>
      <p:sp>
        <p:nvSpPr>
          <p:cNvPr id="832" name="Google Shape;832;p82"/>
          <p:cNvSpPr/>
          <p:nvPr/>
        </p:nvSpPr>
        <p:spPr>
          <a:xfrm>
            <a:off x="3535251" y="946598"/>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833" name="Google Shape;833;p82"/>
          <p:cNvSpPr txBox="1"/>
          <p:nvPr/>
        </p:nvSpPr>
        <p:spPr>
          <a:xfrm>
            <a:off x="67675" y="32225"/>
            <a:ext cx="7632900" cy="377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2000">
                <a:solidFill>
                  <a:srgbClr val="FFFFFF"/>
                </a:solidFill>
                <a:latin typeface="Helvetica Neue Light"/>
                <a:ea typeface="Helvetica Neue Light"/>
                <a:cs typeface="Helvetica Neue Light"/>
                <a:sym typeface="Helvetica Neue Light"/>
              </a:rPr>
              <a:t>Field MRV — conceptual framework </a:t>
            </a:r>
            <a:endParaRPr sz="1100">
              <a:solidFill>
                <a:srgbClr val="FFFFFF"/>
              </a:solidFill>
            </a:endParaRPr>
          </a:p>
        </p:txBody>
      </p:sp>
      <p:pic>
        <p:nvPicPr>
          <p:cNvPr id="834" name="Google Shape;834;p82"/>
          <p:cNvPicPr preferRelativeResize="0"/>
          <p:nvPr/>
        </p:nvPicPr>
        <p:blipFill rotWithShape="1">
          <a:blip r:embed="rId3">
            <a:alphaModFix amt="14000"/>
          </a:blip>
          <a:srcRect b="0" l="0" r="0" t="0"/>
          <a:stretch/>
        </p:blipFill>
        <p:spPr>
          <a:xfrm>
            <a:off x="7900514" y="76267"/>
            <a:ext cx="1110066" cy="261192"/>
          </a:xfrm>
          <a:prstGeom prst="rect">
            <a:avLst/>
          </a:prstGeom>
          <a:noFill/>
          <a:ln>
            <a:noFill/>
          </a:ln>
        </p:spPr>
      </p:pic>
      <p:pic>
        <p:nvPicPr>
          <p:cNvPr id="835" name="Google Shape;835;p82"/>
          <p:cNvPicPr preferRelativeResize="0"/>
          <p:nvPr/>
        </p:nvPicPr>
        <p:blipFill rotWithShape="1">
          <a:blip r:embed="rId3">
            <a:alphaModFix amt="74000"/>
          </a:blip>
          <a:srcRect b="0" l="0" r="0" t="0"/>
          <a:stretch/>
        </p:blipFill>
        <p:spPr>
          <a:xfrm>
            <a:off x="7900514" y="76267"/>
            <a:ext cx="1110066" cy="261192"/>
          </a:xfrm>
          <a:prstGeom prst="rect">
            <a:avLst/>
          </a:prstGeom>
          <a:noFill/>
          <a:ln>
            <a:noFill/>
          </a:ln>
        </p:spPr>
      </p:pic>
      <p:pic>
        <p:nvPicPr>
          <p:cNvPr id="836" name="Google Shape;836;p82"/>
          <p:cNvPicPr preferRelativeResize="0"/>
          <p:nvPr/>
        </p:nvPicPr>
        <p:blipFill rotWithShape="1">
          <a:blip r:embed="rId4">
            <a:alphaModFix/>
          </a:blip>
          <a:srcRect b="0" l="0" r="0" t="0"/>
          <a:stretch/>
        </p:blipFill>
        <p:spPr>
          <a:xfrm>
            <a:off x="2090738" y="843534"/>
            <a:ext cx="4962524" cy="366712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sp>
        <p:nvSpPr>
          <p:cNvPr id="842" name="Google Shape;842;p83"/>
          <p:cNvSpPr/>
          <p:nvPr/>
        </p:nvSpPr>
        <p:spPr>
          <a:xfrm>
            <a:off x="0" y="0"/>
            <a:ext cx="9144000" cy="436800"/>
          </a:xfrm>
          <a:prstGeom prst="rect">
            <a:avLst/>
          </a:prstGeom>
          <a:solidFill>
            <a:srgbClr val="4A86E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843" name="Google Shape;843;p83"/>
          <p:cNvCxnSpPr/>
          <p:nvPr/>
        </p:nvCxnSpPr>
        <p:spPr>
          <a:xfrm>
            <a:off x="81109" y="421565"/>
            <a:ext cx="8981700" cy="0"/>
          </a:xfrm>
          <a:prstGeom prst="straightConnector1">
            <a:avLst/>
          </a:prstGeom>
          <a:noFill/>
          <a:ln cap="flat" cmpd="sng" w="28575">
            <a:solidFill>
              <a:schemeClr val="dk1"/>
            </a:solidFill>
            <a:prstDash val="solid"/>
            <a:miter lim="800000"/>
            <a:headEnd len="sm" w="sm" type="none"/>
            <a:tailEnd len="sm" w="sm" type="none"/>
          </a:ln>
        </p:spPr>
      </p:cxnSp>
      <p:sp>
        <p:nvSpPr>
          <p:cNvPr id="844" name="Google Shape;844;p83"/>
          <p:cNvSpPr/>
          <p:nvPr/>
        </p:nvSpPr>
        <p:spPr>
          <a:xfrm>
            <a:off x="3535251" y="946598"/>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845" name="Google Shape;845;p83"/>
          <p:cNvSpPr txBox="1"/>
          <p:nvPr/>
        </p:nvSpPr>
        <p:spPr>
          <a:xfrm>
            <a:off x="67675" y="32225"/>
            <a:ext cx="7632900" cy="377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2000">
                <a:solidFill>
                  <a:srgbClr val="FFFFFF"/>
                </a:solidFill>
                <a:latin typeface="Helvetica Neue Light"/>
                <a:ea typeface="Helvetica Neue Light"/>
                <a:cs typeface="Helvetica Neue Light"/>
                <a:sym typeface="Helvetica Neue Light"/>
              </a:rPr>
              <a:t>Field MRV — conceptual framework </a:t>
            </a:r>
            <a:endParaRPr sz="1100">
              <a:solidFill>
                <a:srgbClr val="FFFFFF"/>
              </a:solidFill>
            </a:endParaRPr>
          </a:p>
        </p:txBody>
      </p:sp>
      <p:pic>
        <p:nvPicPr>
          <p:cNvPr id="846" name="Google Shape;846;p83"/>
          <p:cNvPicPr preferRelativeResize="0"/>
          <p:nvPr/>
        </p:nvPicPr>
        <p:blipFill rotWithShape="1">
          <a:blip r:embed="rId3">
            <a:alphaModFix amt="14000"/>
          </a:blip>
          <a:srcRect b="0" l="0" r="0" t="0"/>
          <a:stretch/>
        </p:blipFill>
        <p:spPr>
          <a:xfrm>
            <a:off x="7900514" y="76267"/>
            <a:ext cx="1110066" cy="261192"/>
          </a:xfrm>
          <a:prstGeom prst="rect">
            <a:avLst/>
          </a:prstGeom>
          <a:noFill/>
          <a:ln>
            <a:noFill/>
          </a:ln>
        </p:spPr>
      </p:pic>
      <p:pic>
        <p:nvPicPr>
          <p:cNvPr id="847" name="Google Shape;847;p83"/>
          <p:cNvPicPr preferRelativeResize="0"/>
          <p:nvPr/>
        </p:nvPicPr>
        <p:blipFill rotWithShape="1">
          <a:blip r:embed="rId3">
            <a:alphaModFix amt="74000"/>
          </a:blip>
          <a:srcRect b="0" l="0" r="0" t="0"/>
          <a:stretch/>
        </p:blipFill>
        <p:spPr>
          <a:xfrm>
            <a:off x="7900514" y="76267"/>
            <a:ext cx="1110066" cy="261192"/>
          </a:xfrm>
          <a:prstGeom prst="rect">
            <a:avLst/>
          </a:prstGeom>
          <a:noFill/>
          <a:ln>
            <a:noFill/>
          </a:ln>
        </p:spPr>
      </p:pic>
      <p:pic>
        <p:nvPicPr>
          <p:cNvPr id="848" name="Google Shape;848;p83"/>
          <p:cNvPicPr preferRelativeResize="0"/>
          <p:nvPr/>
        </p:nvPicPr>
        <p:blipFill rotWithShape="1">
          <a:blip r:embed="rId4">
            <a:alphaModFix/>
          </a:blip>
          <a:srcRect b="0" l="0" r="0" t="0"/>
          <a:stretch/>
        </p:blipFill>
        <p:spPr>
          <a:xfrm>
            <a:off x="2090738" y="843534"/>
            <a:ext cx="4962524" cy="366712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 name="Shape 853"/>
        <p:cNvGrpSpPr/>
        <p:nvPr/>
      </p:nvGrpSpPr>
      <p:grpSpPr>
        <a:xfrm>
          <a:off x="0" y="0"/>
          <a:ext cx="0" cy="0"/>
          <a:chOff x="0" y="0"/>
          <a:chExt cx="0" cy="0"/>
        </a:xfrm>
      </p:grpSpPr>
      <p:sp>
        <p:nvSpPr>
          <p:cNvPr id="854" name="Google Shape;854;p84"/>
          <p:cNvSpPr/>
          <p:nvPr/>
        </p:nvSpPr>
        <p:spPr>
          <a:xfrm>
            <a:off x="0" y="0"/>
            <a:ext cx="9144000" cy="436800"/>
          </a:xfrm>
          <a:prstGeom prst="rect">
            <a:avLst/>
          </a:prstGeom>
          <a:solidFill>
            <a:srgbClr val="4A86E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855" name="Google Shape;855;p84"/>
          <p:cNvCxnSpPr/>
          <p:nvPr/>
        </p:nvCxnSpPr>
        <p:spPr>
          <a:xfrm>
            <a:off x="81109" y="421565"/>
            <a:ext cx="8981700" cy="0"/>
          </a:xfrm>
          <a:prstGeom prst="straightConnector1">
            <a:avLst/>
          </a:prstGeom>
          <a:noFill/>
          <a:ln cap="flat" cmpd="sng" w="28575">
            <a:solidFill>
              <a:schemeClr val="dk1"/>
            </a:solidFill>
            <a:prstDash val="solid"/>
            <a:miter lim="800000"/>
            <a:headEnd len="sm" w="sm" type="none"/>
            <a:tailEnd len="sm" w="sm" type="none"/>
          </a:ln>
        </p:spPr>
      </p:cxnSp>
      <p:sp>
        <p:nvSpPr>
          <p:cNvPr id="856" name="Google Shape;856;p84"/>
          <p:cNvSpPr/>
          <p:nvPr/>
        </p:nvSpPr>
        <p:spPr>
          <a:xfrm>
            <a:off x="3535251" y="946598"/>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857" name="Google Shape;857;p84"/>
          <p:cNvSpPr txBox="1"/>
          <p:nvPr/>
        </p:nvSpPr>
        <p:spPr>
          <a:xfrm>
            <a:off x="67675" y="32225"/>
            <a:ext cx="7632900" cy="377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2000">
                <a:solidFill>
                  <a:schemeClr val="lt1"/>
                </a:solidFill>
                <a:latin typeface="Helvetica Neue Light"/>
                <a:ea typeface="Helvetica Neue Light"/>
                <a:cs typeface="Helvetica Neue Light"/>
                <a:sym typeface="Helvetica Neue Light"/>
              </a:rPr>
              <a:t>Field MRV</a:t>
            </a:r>
            <a:r>
              <a:rPr lang="en" sz="2000">
                <a:solidFill>
                  <a:srgbClr val="FFFFFF"/>
                </a:solidFill>
                <a:latin typeface="Helvetica Neue Light"/>
                <a:ea typeface="Helvetica Neue Light"/>
                <a:cs typeface="Helvetica Neue Light"/>
                <a:sym typeface="Helvetica Neue Light"/>
              </a:rPr>
              <a:t> — conceptual framework </a:t>
            </a:r>
            <a:endParaRPr sz="1100">
              <a:solidFill>
                <a:srgbClr val="FFFFFF"/>
              </a:solidFill>
            </a:endParaRPr>
          </a:p>
        </p:txBody>
      </p:sp>
      <p:pic>
        <p:nvPicPr>
          <p:cNvPr id="858" name="Google Shape;858;p84"/>
          <p:cNvPicPr preferRelativeResize="0"/>
          <p:nvPr/>
        </p:nvPicPr>
        <p:blipFill rotWithShape="1">
          <a:blip r:embed="rId3">
            <a:alphaModFix amt="14000"/>
          </a:blip>
          <a:srcRect b="0" l="0" r="0" t="0"/>
          <a:stretch/>
        </p:blipFill>
        <p:spPr>
          <a:xfrm>
            <a:off x="7900514" y="76267"/>
            <a:ext cx="1110066" cy="261192"/>
          </a:xfrm>
          <a:prstGeom prst="rect">
            <a:avLst/>
          </a:prstGeom>
          <a:noFill/>
          <a:ln>
            <a:noFill/>
          </a:ln>
        </p:spPr>
      </p:pic>
      <p:pic>
        <p:nvPicPr>
          <p:cNvPr id="859" name="Google Shape;859;p84"/>
          <p:cNvPicPr preferRelativeResize="0"/>
          <p:nvPr/>
        </p:nvPicPr>
        <p:blipFill rotWithShape="1">
          <a:blip r:embed="rId3">
            <a:alphaModFix amt="74000"/>
          </a:blip>
          <a:srcRect b="0" l="0" r="0" t="0"/>
          <a:stretch/>
        </p:blipFill>
        <p:spPr>
          <a:xfrm>
            <a:off x="7900514" y="76267"/>
            <a:ext cx="1110066" cy="261192"/>
          </a:xfrm>
          <a:prstGeom prst="rect">
            <a:avLst/>
          </a:prstGeom>
          <a:noFill/>
          <a:ln>
            <a:noFill/>
          </a:ln>
        </p:spPr>
      </p:pic>
      <p:pic>
        <p:nvPicPr>
          <p:cNvPr id="860" name="Google Shape;860;p84"/>
          <p:cNvPicPr preferRelativeResize="0"/>
          <p:nvPr/>
        </p:nvPicPr>
        <p:blipFill rotWithShape="1">
          <a:blip r:embed="rId4">
            <a:alphaModFix/>
          </a:blip>
          <a:srcRect b="0" l="0" r="0" t="0"/>
          <a:stretch/>
        </p:blipFill>
        <p:spPr>
          <a:xfrm>
            <a:off x="2090738" y="843534"/>
            <a:ext cx="4962524" cy="366712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sp>
        <p:nvSpPr>
          <p:cNvPr id="866" name="Google Shape;866;p85"/>
          <p:cNvSpPr/>
          <p:nvPr/>
        </p:nvSpPr>
        <p:spPr>
          <a:xfrm>
            <a:off x="0" y="0"/>
            <a:ext cx="9144000" cy="436800"/>
          </a:xfrm>
          <a:prstGeom prst="rect">
            <a:avLst/>
          </a:prstGeom>
          <a:solidFill>
            <a:srgbClr val="4A86E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867" name="Google Shape;867;p85"/>
          <p:cNvCxnSpPr/>
          <p:nvPr/>
        </p:nvCxnSpPr>
        <p:spPr>
          <a:xfrm>
            <a:off x="81109" y="421565"/>
            <a:ext cx="8981700" cy="0"/>
          </a:xfrm>
          <a:prstGeom prst="straightConnector1">
            <a:avLst/>
          </a:prstGeom>
          <a:noFill/>
          <a:ln cap="flat" cmpd="sng" w="28575">
            <a:solidFill>
              <a:schemeClr val="dk1"/>
            </a:solidFill>
            <a:prstDash val="solid"/>
            <a:miter lim="800000"/>
            <a:headEnd len="sm" w="sm" type="none"/>
            <a:tailEnd len="sm" w="sm" type="none"/>
          </a:ln>
        </p:spPr>
      </p:cxnSp>
      <p:sp>
        <p:nvSpPr>
          <p:cNvPr id="868" name="Google Shape;868;p85"/>
          <p:cNvSpPr/>
          <p:nvPr/>
        </p:nvSpPr>
        <p:spPr>
          <a:xfrm>
            <a:off x="3535251" y="946598"/>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869" name="Google Shape;869;p85"/>
          <p:cNvSpPr txBox="1"/>
          <p:nvPr/>
        </p:nvSpPr>
        <p:spPr>
          <a:xfrm>
            <a:off x="67675" y="32225"/>
            <a:ext cx="7632900" cy="377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2000">
                <a:solidFill>
                  <a:schemeClr val="lt1"/>
                </a:solidFill>
                <a:latin typeface="Helvetica Neue Light"/>
                <a:ea typeface="Helvetica Neue Light"/>
                <a:cs typeface="Helvetica Neue Light"/>
                <a:sym typeface="Helvetica Neue Light"/>
              </a:rPr>
              <a:t>Field MRV </a:t>
            </a:r>
            <a:r>
              <a:rPr lang="en" sz="2000">
                <a:solidFill>
                  <a:srgbClr val="FFFFFF"/>
                </a:solidFill>
                <a:latin typeface="Helvetica Neue Light"/>
                <a:ea typeface="Helvetica Neue Light"/>
                <a:cs typeface="Helvetica Neue Light"/>
                <a:sym typeface="Helvetica Neue Light"/>
              </a:rPr>
              <a:t>— conceptual framework </a:t>
            </a:r>
            <a:endParaRPr sz="1100">
              <a:solidFill>
                <a:srgbClr val="FFFFFF"/>
              </a:solidFill>
            </a:endParaRPr>
          </a:p>
        </p:txBody>
      </p:sp>
      <p:pic>
        <p:nvPicPr>
          <p:cNvPr id="870" name="Google Shape;870;p85"/>
          <p:cNvPicPr preferRelativeResize="0"/>
          <p:nvPr/>
        </p:nvPicPr>
        <p:blipFill rotWithShape="1">
          <a:blip r:embed="rId3">
            <a:alphaModFix amt="14000"/>
          </a:blip>
          <a:srcRect b="0" l="0" r="0" t="0"/>
          <a:stretch/>
        </p:blipFill>
        <p:spPr>
          <a:xfrm>
            <a:off x="7900514" y="76267"/>
            <a:ext cx="1110066" cy="261192"/>
          </a:xfrm>
          <a:prstGeom prst="rect">
            <a:avLst/>
          </a:prstGeom>
          <a:noFill/>
          <a:ln>
            <a:noFill/>
          </a:ln>
        </p:spPr>
      </p:pic>
      <p:pic>
        <p:nvPicPr>
          <p:cNvPr id="871" name="Google Shape;871;p85"/>
          <p:cNvPicPr preferRelativeResize="0"/>
          <p:nvPr/>
        </p:nvPicPr>
        <p:blipFill rotWithShape="1">
          <a:blip r:embed="rId3">
            <a:alphaModFix amt="74000"/>
          </a:blip>
          <a:srcRect b="0" l="0" r="0" t="0"/>
          <a:stretch/>
        </p:blipFill>
        <p:spPr>
          <a:xfrm>
            <a:off x="7900514" y="76267"/>
            <a:ext cx="1110066" cy="261192"/>
          </a:xfrm>
          <a:prstGeom prst="rect">
            <a:avLst/>
          </a:prstGeom>
          <a:noFill/>
          <a:ln>
            <a:noFill/>
          </a:ln>
        </p:spPr>
      </p:pic>
      <p:pic>
        <p:nvPicPr>
          <p:cNvPr id="872" name="Google Shape;872;p85"/>
          <p:cNvPicPr preferRelativeResize="0"/>
          <p:nvPr/>
        </p:nvPicPr>
        <p:blipFill rotWithShape="1">
          <a:blip r:embed="rId4">
            <a:alphaModFix/>
          </a:blip>
          <a:srcRect b="0" l="0" r="0" t="0"/>
          <a:stretch/>
        </p:blipFill>
        <p:spPr>
          <a:xfrm>
            <a:off x="2090738" y="843534"/>
            <a:ext cx="4962524" cy="366712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7" name="Shape 877"/>
        <p:cNvGrpSpPr/>
        <p:nvPr/>
      </p:nvGrpSpPr>
      <p:grpSpPr>
        <a:xfrm>
          <a:off x="0" y="0"/>
          <a:ext cx="0" cy="0"/>
          <a:chOff x="0" y="0"/>
          <a:chExt cx="0" cy="0"/>
        </a:xfrm>
      </p:grpSpPr>
      <p:sp>
        <p:nvSpPr>
          <p:cNvPr id="878" name="Google Shape;878;p86"/>
          <p:cNvSpPr/>
          <p:nvPr/>
        </p:nvSpPr>
        <p:spPr>
          <a:xfrm>
            <a:off x="0" y="0"/>
            <a:ext cx="9144000" cy="436800"/>
          </a:xfrm>
          <a:prstGeom prst="rect">
            <a:avLst/>
          </a:prstGeom>
          <a:solidFill>
            <a:srgbClr val="4A86E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879" name="Google Shape;879;p86"/>
          <p:cNvCxnSpPr/>
          <p:nvPr/>
        </p:nvCxnSpPr>
        <p:spPr>
          <a:xfrm>
            <a:off x="81109" y="421565"/>
            <a:ext cx="8981700" cy="0"/>
          </a:xfrm>
          <a:prstGeom prst="straightConnector1">
            <a:avLst/>
          </a:prstGeom>
          <a:noFill/>
          <a:ln cap="flat" cmpd="sng" w="28575">
            <a:solidFill>
              <a:schemeClr val="dk1"/>
            </a:solidFill>
            <a:prstDash val="solid"/>
            <a:miter lim="800000"/>
            <a:headEnd len="sm" w="sm" type="none"/>
            <a:tailEnd len="sm" w="sm" type="none"/>
          </a:ln>
        </p:spPr>
      </p:cxnSp>
      <p:sp>
        <p:nvSpPr>
          <p:cNvPr id="880" name="Google Shape;880;p86"/>
          <p:cNvSpPr/>
          <p:nvPr/>
        </p:nvSpPr>
        <p:spPr>
          <a:xfrm>
            <a:off x="3535251" y="946598"/>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881" name="Google Shape;881;p86"/>
          <p:cNvSpPr txBox="1"/>
          <p:nvPr/>
        </p:nvSpPr>
        <p:spPr>
          <a:xfrm>
            <a:off x="67675" y="32225"/>
            <a:ext cx="7632900" cy="377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2000">
                <a:solidFill>
                  <a:schemeClr val="lt1"/>
                </a:solidFill>
                <a:latin typeface="Helvetica Neue Light"/>
                <a:ea typeface="Helvetica Neue Light"/>
                <a:cs typeface="Helvetica Neue Light"/>
                <a:sym typeface="Helvetica Neue Light"/>
              </a:rPr>
              <a:t>Field MRV </a:t>
            </a:r>
            <a:r>
              <a:rPr lang="en" sz="2000">
                <a:solidFill>
                  <a:srgbClr val="FFFFFF"/>
                </a:solidFill>
                <a:latin typeface="Helvetica Neue Light"/>
                <a:ea typeface="Helvetica Neue Light"/>
                <a:cs typeface="Helvetica Neue Light"/>
                <a:sym typeface="Helvetica Neue Light"/>
              </a:rPr>
              <a:t>— conceptual framework </a:t>
            </a:r>
            <a:endParaRPr sz="1100">
              <a:solidFill>
                <a:srgbClr val="FFFFFF"/>
              </a:solidFill>
            </a:endParaRPr>
          </a:p>
        </p:txBody>
      </p:sp>
      <p:pic>
        <p:nvPicPr>
          <p:cNvPr id="882" name="Google Shape;882;p86"/>
          <p:cNvPicPr preferRelativeResize="0"/>
          <p:nvPr/>
        </p:nvPicPr>
        <p:blipFill rotWithShape="1">
          <a:blip r:embed="rId3">
            <a:alphaModFix amt="14000"/>
          </a:blip>
          <a:srcRect b="0" l="0" r="0" t="0"/>
          <a:stretch/>
        </p:blipFill>
        <p:spPr>
          <a:xfrm>
            <a:off x="7900514" y="76267"/>
            <a:ext cx="1110066" cy="261192"/>
          </a:xfrm>
          <a:prstGeom prst="rect">
            <a:avLst/>
          </a:prstGeom>
          <a:noFill/>
          <a:ln>
            <a:noFill/>
          </a:ln>
        </p:spPr>
      </p:pic>
      <p:pic>
        <p:nvPicPr>
          <p:cNvPr id="883" name="Google Shape;883;p86"/>
          <p:cNvPicPr preferRelativeResize="0"/>
          <p:nvPr/>
        </p:nvPicPr>
        <p:blipFill rotWithShape="1">
          <a:blip r:embed="rId3">
            <a:alphaModFix amt="74000"/>
          </a:blip>
          <a:srcRect b="0" l="0" r="0" t="0"/>
          <a:stretch/>
        </p:blipFill>
        <p:spPr>
          <a:xfrm>
            <a:off x="7900514" y="76267"/>
            <a:ext cx="1110066" cy="261192"/>
          </a:xfrm>
          <a:prstGeom prst="rect">
            <a:avLst/>
          </a:prstGeom>
          <a:noFill/>
          <a:ln>
            <a:noFill/>
          </a:ln>
        </p:spPr>
      </p:pic>
      <p:pic>
        <p:nvPicPr>
          <p:cNvPr id="884" name="Google Shape;884;p86"/>
          <p:cNvPicPr preferRelativeResize="0"/>
          <p:nvPr/>
        </p:nvPicPr>
        <p:blipFill>
          <a:blip r:embed="rId4">
            <a:alphaModFix/>
          </a:blip>
          <a:stretch>
            <a:fillRect/>
          </a:stretch>
        </p:blipFill>
        <p:spPr>
          <a:xfrm>
            <a:off x="4480258" y="946596"/>
            <a:ext cx="4399526" cy="2703950"/>
          </a:xfrm>
          <a:prstGeom prst="rect">
            <a:avLst/>
          </a:prstGeom>
          <a:noFill/>
          <a:ln>
            <a:noFill/>
          </a:ln>
        </p:spPr>
      </p:pic>
      <p:sp>
        <p:nvSpPr>
          <p:cNvPr id="885" name="Google Shape;885;p86"/>
          <p:cNvSpPr/>
          <p:nvPr/>
        </p:nvSpPr>
        <p:spPr>
          <a:xfrm>
            <a:off x="6711900" y="1753000"/>
            <a:ext cx="1436100" cy="678600"/>
          </a:xfrm>
          <a:prstGeom prst="rect">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86" name="Google Shape;886;p86"/>
          <p:cNvCxnSpPr/>
          <p:nvPr/>
        </p:nvCxnSpPr>
        <p:spPr>
          <a:xfrm flipH="1">
            <a:off x="6377475" y="2461750"/>
            <a:ext cx="709500" cy="470400"/>
          </a:xfrm>
          <a:prstGeom prst="straightConnector1">
            <a:avLst/>
          </a:prstGeom>
          <a:noFill/>
          <a:ln cap="flat" cmpd="sng" w="38100">
            <a:solidFill>
              <a:srgbClr val="FF0000"/>
            </a:solidFill>
            <a:prstDash val="solid"/>
            <a:round/>
            <a:headEnd len="med" w="med" type="none"/>
            <a:tailEnd len="med" w="med" type="triangle"/>
          </a:ln>
        </p:spPr>
      </p:cxnSp>
      <p:sp>
        <p:nvSpPr>
          <p:cNvPr id="887" name="Google Shape;887;p86"/>
          <p:cNvSpPr txBox="1"/>
          <p:nvPr/>
        </p:nvSpPr>
        <p:spPr>
          <a:xfrm>
            <a:off x="250625" y="946600"/>
            <a:ext cx="3999900" cy="3416400"/>
          </a:xfrm>
          <a:prstGeom prst="rect">
            <a:avLst/>
          </a:prstGeom>
          <a:noFill/>
          <a:ln>
            <a:noFill/>
          </a:ln>
        </p:spPr>
        <p:txBody>
          <a:bodyPr anchorCtr="0" anchor="t" bIns="91425" lIns="91425" spcFirstLastPara="1" rIns="91425" wrap="square" tIns="91425">
            <a:normAutofit lnSpcReduction="10000"/>
          </a:bodyPr>
          <a:lstStyle/>
          <a:p>
            <a:pPr indent="-317500" lvl="0" marL="457200" rtl="0" algn="l">
              <a:lnSpc>
                <a:spcPct val="115000"/>
              </a:lnSpc>
              <a:spcBef>
                <a:spcPts val="0"/>
              </a:spcBef>
              <a:spcAft>
                <a:spcPts val="0"/>
              </a:spcAft>
              <a:buClr>
                <a:srgbClr val="595959"/>
              </a:buClr>
              <a:buSzPts val="1400"/>
              <a:buChar char="●"/>
            </a:pPr>
            <a:r>
              <a:rPr lang="en">
                <a:solidFill>
                  <a:srgbClr val="595959"/>
                </a:solidFill>
              </a:rPr>
              <a:t>Not a TOC or TIC measurement!</a:t>
            </a:r>
            <a:endParaRPr>
              <a:solidFill>
                <a:srgbClr val="595959"/>
              </a:solidFill>
            </a:endParaRPr>
          </a:p>
          <a:p>
            <a:pPr indent="-304800" lvl="1" marL="914400" rtl="0" algn="l">
              <a:lnSpc>
                <a:spcPct val="115000"/>
              </a:lnSpc>
              <a:spcBef>
                <a:spcPts val="0"/>
              </a:spcBef>
              <a:spcAft>
                <a:spcPts val="0"/>
              </a:spcAft>
              <a:buClr>
                <a:srgbClr val="595959"/>
              </a:buClr>
              <a:buSzPts val="1200"/>
              <a:buChar char="○"/>
            </a:pPr>
            <a:r>
              <a:rPr lang="en" sz="1200">
                <a:solidFill>
                  <a:srgbClr val="595959"/>
                </a:solidFill>
              </a:rPr>
              <a:t>Bicarbonate is expected to be leached into groundwater at the timescale we care about</a:t>
            </a:r>
            <a:endParaRPr sz="1200">
              <a:solidFill>
                <a:srgbClr val="595959"/>
              </a:solidFill>
            </a:endParaRPr>
          </a:p>
          <a:p>
            <a:pPr indent="0" lvl="0" marL="0" rtl="0" algn="l">
              <a:lnSpc>
                <a:spcPct val="115000"/>
              </a:lnSpc>
              <a:spcBef>
                <a:spcPts val="1200"/>
              </a:spcBef>
              <a:spcAft>
                <a:spcPts val="0"/>
              </a:spcAft>
              <a:buNone/>
            </a:pPr>
            <a:r>
              <a:t/>
            </a:r>
            <a:endParaRPr>
              <a:solidFill>
                <a:srgbClr val="595959"/>
              </a:solidFill>
            </a:endParaRPr>
          </a:p>
          <a:p>
            <a:pPr indent="-317500" lvl="0" marL="457200" rtl="0" algn="l">
              <a:lnSpc>
                <a:spcPct val="115000"/>
              </a:lnSpc>
              <a:spcBef>
                <a:spcPts val="1200"/>
              </a:spcBef>
              <a:spcAft>
                <a:spcPts val="0"/>
              </a:spcAft>
              <a:buClr>
                <a:srgbClr val="595959"/>
              </a:buClr>
              <a:buSzPts val="1400"/>
              <a:buChar char="●"/>
            </a:pPr>
            <a:r>
              <a:rPr lang="en">
                <a:solidFill>
                  <a:srgbClr val="595959"/>
                </a:solidFill>
              </a:rPr>
              <a:t>Instead measure the </a:t>
            </a:r>
            <a:r>
              <a:rPr i="1" lang="en">
                <a:solidFill>
                  <a:srgbClr val="595959"/>
                </a:solidFill>
              </a:rPr>
              <a:t>residual</a:t>
            </a:r>
            <a:r>
              <a:rPr lang="en">
                <a:solidFill>
                  <a:srgbClr val="595959"/>
                </a:solidFill>
              </a:rPr>
              <a:t> fraction to trace basalt dissolution:</a:t>
            </a:r>
            <a:endParaRPr>
              <a:solidFill>
                <a:srgbClr val="595959"/>
              </a:solidFill>
            </a:endParaRPr>
          </a:p>
          <a:p>
            <a:pPr indent="-304800" lvl="1" marL="914400" rtl="0" algn="l">
              <a:lnSpc>
                <a:spcPct val="115000"/>
              </a:lnSpc>
              <a:spcBef>
                <a:spcPts val="0"/>
              </a:spcBef>
              <a:spcAft>
                <a:spcPts val="0"/>
              </a:spcAft>
              <a:buClr>
                <a:srgbClr val="595959"/>
              </a:buClr>
              <a:buSzPts val="1200"/>
              <a:buChar char="○"/>
            </a:pPr>
            <a:r>
              <a:rPr lang="en" sz="1200">
                <a:solidFill>
                  <a:srgbClr val="595959"/>
                </a:solidFill>
              </a:rPr>
              <a:t>1. Remove exchangeable fraction (ammonium acetate leach)</a:t>
            </a:r>
            <a:endParaRPr sz="1200">
              <a:solidFill>
                <a:srgbClr val="595959"/>
              </a:solidFill>
            </a:endParaRPr>
          </a:p>
          <a:p>
            <a:pPr indent="-304800" lvl="1" marL="914400" rtl="0" algn="l">
              <a:lnSpc>
                <a:spcPct val="115000"/>
              </a:lnSpc>
              <a:spcBef>
                <a:spcPts val="0"/>
              </a:spcBef>
              <a:spcAft>
                <a:spcPts val="0"/>
              </a:spcAft>
              <a:buClr>
                <a:srgbClr val="595959"/>
              </a:buClr>
              <a:buSzPts val="1200"/>
              <a:buChar char="○"/>
            </a:pPr>
            <a:r>
              <a:rPr lang="en" sz="1200">
                <a:solidFill>
                  <a:srgbClr val="595959"/>
                </a:solidFill>
              </a:rPr>
              <a:t>2. Total digest of the residual fraction (requiring HF due to silicate minerals)</a:t>
            </a:r>
            <a:endParaRPr sz="1200">
              <a:solidFill>
                <a:srgbClr val="595959"/>
              </a:solidFill>
            </a:endParaRPr>
          </a:p>
          <a:p>
            <a:pPr indent="-304800" lvl="1" marL="914400" rtl="0" algn="l">
              <a:lnSpc>
                <a:spcPct val="115000"/>
              </a:lnSpc>
              <a:spcBef>
                <a:spcPts val="0"/>
              </a:spcBef>
              <a:spcAft>
                <a:spcPts val="0"/>
              </a:spcAft>
              <a:buClr>
                <a:srgbClr val="595959"/>
              </a:buClr>
              <a:buSzPts val="1200"/>
              <a:buChar char="○"/>
            </a:pPr>
            <a:r>
              <a:rPr lang="en" sz="1200">
                <a:solidFill>
                  <a:srgbClr val="595959"/>
                </a:solidFill>
              </a:rPr>
              <a:t>3. ICP-MS measurement</a:t>
            </a:r>
            <a:endParaRPr sz="1200">
              <a:solidFill>
                <a:srgbClr val="595959"/>
              </a:solidFill>
            </a:endParaRPr>
          </a:p>
          <a:p>
            <a:pPr indent="-304800" lvl="1" marL="914400" rtl="0" algn="l">
              <a:lnSpc>
                <a:spcPct val="115000"/>
              </a:lnSpc>
              <a:spcBef>
                <a:spcPts val="0"/>
              </a:spcBef>
              <a:spcAft>
                <a:spcPts val="0"/>
              </a:spcAft>
              <a:buClr>
                <a:srgbClr val="595959"/>
              </a:buClr>
              <a:buSzPts val="1200"/>
              <a:buChar char="○"/>
            </a:pPr>
            <a:r>
              <a:rPr lang="en" sz="1200">
                <a:solidFill>
                  <a:srgbClr val="595959"/>
                </a:solidFill>
              </a:rPr>
              <a:t>4. Calculation of basalt dissolution from composition change</a:t>
            </a:r>
            <a:endParaRPr sz="1200">
              <a:solidFill>
                <a:srgbClr val="595959"/>
              </a:solidFill>
            </a:endParaRPr>
          </a:p>
        </p:txBody>
      </p:sp>
      <p:sp>
        <p:nvSpPr>
          <p:cNvPr id="888" name="Google Shape;888;p86"/>
          <p:cNvSpPr txBox="1"/>
          <p:nvPr/>
        </p:nvSpPr>
        <p:spPr>
          <a:xfrm>
            <a:off x="6830475" y="3650550"/>
            <a:ext cx="20493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rgbClr val="222222"/>
                </a:solidFill>
                <a:highlight>
                  <a:srgbClr val="FFFFFF"/>
                </a:highlight>
                <a:latin typeface="Roboto"/>
                <a:ea typeface="Roboto"/>
                <a:cs typeface="Roboto"/>
                <a:sym typeface="Roboto"/>
              </a:rPr>
              <a:t>Beerling et al., </a:t>
            </a:r>
            <a:r>
              <a:rPr i="1" lang="en" sz="900">
                <a:solidFill>
                  <a:srgbClr val="222222"/>
                </a:solidFill>
                <a:highlight>
                  <a:srgbClr val="FFFFFF"/>
                </a:highlight>
                <a:latin typeface="Roboto"/>
                <a:ea typeface="Roboto"/>
                <a:cs typeface="Roboto"/>
                <a:sym typeface="Roboto"/>
              </a:rPr>
              <a:t>Nature Plants (</a:t>
            </a:r>
            <a:r>
              <a:rPr lang="en" sz="900">
                <a:solidFill>
                  <a:srgbClr val="222222"/>
                </a:solidFill>
                <a:highlight>
                  <a:srgbClr val="FFFFFF"/>
                </a:highlight>
                <a:latin typeface="Roboto"/>
                <a:ea typeface="Roboto"/>
                <a:cs typeface="Roboto"/>
                <a:sym typeface="Roboto"/>
              </a:rPr>
              <a:t>2018)</a:t>
            </a:r>
            <a:endParaRPr sz="90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3" name="Shape 893"/>
        <p:cNvGrpSpPr/>
        <p:nvPr/>
      </p:nvGrpSpPr>
      <p:grpSpPr>
        <a:xfrm>
          <a:off x="0" y="0"/>
          <a:ext cx="0" cy="0"/>
          <a:chOff x="0" y="0"/>
          <a:chExt cx="0" cy="0"/>
        </a:xfrm>
      </p:grpSpPr>
      <p:sp>
        <p:nvSpPr>
          <p:cNvPr id="894" name="Google Shape;894;p87"/>
          <p:cNvSpPr/>
          <p:nvPr/>
        </p:nvSpPr>
        <p:spPr>
          <a:xfrm>
            <a:off x="0" y="0"/>
            <a:ext cx="9144000" cy="436800"/>
          </a:xfrm>
          <a:prstGeom prst="rect">
            <a:avLst/>
          </a:prstGeom>
          <a:solidFill>
            <a:srgbClr val="38761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95" name="Google Shape;895;p87"/>
          <p:cNvSpPr txBox="1"/>
          <p:nvPr/>
        </p:nvSpPr>
        <p:spPr>
          <a:xfrm>
            <a:off x="67674" y="32222"/>
            <a:ext cx="7124400" cy="377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000">
                <a:solidFill>
                  <a:schemeClr val="lt1"/>
                </a:solidFill>
                <a:latin typeface="Helvetica Neue"/>
                <a:ea typeface="Helvetica Neue"/>
                <a:cs typeface="Helvetica Neue"/>
                <a:sym typeface="Helvetica Neue"/>
              </a:rPr>
              <a:t>Open questions on laboratory measurement </a:t>
            </a:r>
            <a:endParaRPr b="1" sz="1100"/>
          </a:p>
        </p:txBody>
      </p:sp>
      <p:pic>
        <p:nvPicPr>
          <p:cNvPr id="896" name="Google Shape;896;p87"/>
          <p:cNvPicPr preferRelativeResize="0"/>
          <p:nvPr/>
        </p:nvPicPr>
        <p:blipFill rotWithShape="1">
          <a:blip r:embed="rId3">
            <a:alphaModFix amt="74000"/>
          </a:blip>
          <a:srcRect b="0" l="0" r="0" t="0"/>
          <a:stretch/>
        </p:blipFill>
        <p:spPr>
          <a:xfrm>
            <a:off x="7900514" y="76267"/>
            <a:ext cx="1110066" cy="261192"/>
          </a:xfrm>
          <a:prstGeom prst="rect">
            <a:avLst/>
          </a:prstGeom>
          <a:noFill/>
          <a:ln>
            <a:noFill/>
          </a:ln>
        </p:spPr>
      </p:pic>
      <p:pic>
        <p:nvPicPr>
          <p:cNvPr id="897" name="Google Shape;897;p87"/>
          <p:cNvPicPr preferRelativeResize="0"/>
          <p:nvPr/>
        </p:nvPicPr>
        <p:blipFill>
          <a:blip r:embed="rId4">
            <a:alphaModFix/>
          </a:blip>
          <a:stretch>
            <a:fillRect/>
          </a:stretch>
        </p:blipFill>
        <p:spPr>
          <a:xfrm>
            <a:off x="-4631" y="4133738"/>
            <a:ext cx="1368300" cy="1022101"/>
          </a:xfrm>
          <a:prstGeom prst="rect">
            <a:avLst/>
          </a:prstGeom>
          <a:noFill/>
          <a:ln>
            <a:noFill/>
          </a:ln>
        </p:spPr>
      </p:pic>
      <p:pic>
        <p:nvPicPr>
          <p:cNvPr id="898" name="Google Shape;898;p87"/>
          <p:cNvPicPr preferRelativeResize="0"/>
          <p:nvPr/>
        </p:nvPicPr>
        <p:blipFill>
          <a:blip r:embed="rId5">
            <a:alphaModFix/>
          </a:blip>
          <a:stretch>
            <a:fillRect/>
          </a:stretch>
        </p:blipFill>
        <p:spPr>
          <a:xfrm>
            <a:off x="1195867" y="4133737"/>
            <a:ext cx="1314823" cy="1022100"/>
          </a:xfrm>
          <a:prstGeom prst="rect">
            <a:avLst/>
          </a:prstGeom>
          <a:noFill/>
          <a:ln>
            <a:noFill/>
          </a:ln>
        </p:spPr>
      </p:pic>
      <p:pic>
        <p:nvPicPr>
          <p:cNvPr id="899" name="Google Shape;899;p87"/>
          <p:cNvPicPr preferRelativeResize="0"/>
          <p:nvPr/>
        </p:nvPicPr>
        <p:blipFill rotWithShape="1">
          <a:blip r:embed="rId6">
            <a:alphaModFix/>
          </a:blip>
          <a:srcRect b="0" l="9264" r="0" t="11197"/>
          <a:stretch/>
        </p:blipFill>
        <p:spPr>
          <a:xfrm>
            <a:off x="2919217" y="4133330"/>
            <a:ext cx="1857044" cy="1022101"/>
          </a:xfrm>
          <a:prstGeom prst="rect">
            <a:avLst/>
          </a:prstGeom>
          <a:noFill/>
          <a:ln>
            <a:noFill/>
          </a:ln>
        </p:spPr>
      </p:pic>
      <p:pic>
        <p:nvPicPr>
          <p:cNvPr id="900" name="Google Shape;900;p87"/>
          <p:cNvPicPr preferRelativeResize="0"/>
          <p:nvPr/>
        </p:nvPicPr>
        <p:blipFill rotWithShape="1">
          <a:blip r:embed="rId7">
            <a:alphaModFix/>
          </a:blip>
          <a:srcRect b="37601" l="14499" r="29559" t="38011"/>
          <a:stretch/>
        </p:blipFill>
        <p:spPr>
          <a:xfrm>
            <a:off x="7160972" y="4133334"/>
            <a:ext cx="1053882" cy="1022100"/>
          </a:xfrm>
          <a:prstGeom prst="rect">
            <a:avLst/>
          </a:prstGeom>
          <a:noFill/>
          <a:ln>
            <a:noFill/>
          </a:ln>
        </p:spPr>
      </p:pic>
      <p:pic>
        <p:nvPicPr>
          <p:cNvPr id="901" name="Google Shape;901;p87"/>
          <p:cNvPicPr preferRelativeResize="0"/>
          <p:nvPr/>
        </p:nvPicPr>
        <p:blipFill>
          <a:blip r:embed="rId8">
            <a:alphaModFix/>
          </a:blip>
          <a:stretch>
            <a:fillRect/>
          </a:stretch>
        </p:blipFill>
        <p:spPr>
          <a:xfrm>
            <a:off x="5569347" y="4133733"/>
            <a:ext cx="2018302" cy="1022100"/>
          </a:xfrm>
          <a:prstGeom prst="rect">
            <a:avLst/>
          </a:prstGeom>
          <a:noFill/>
          <a:ln>
            <a:noFill/>
          </a:ln>
        </p:spPr>
      </p:pic>
      <p:pic>
        <p:nvPicPr>
          <p:cNvPr id="902" name="Google Shape;902;p87"/>
          <p:cNvPicPr preferRelativeResize="0"/>
          <p:nvPr/>
        </p:nvPicPr>
        <p:blipFill rotWithShape="1">
          <a:blip r:embed="rId9">
            <a:alphaModFix/>
          </a:blip>
          <a:srcRect b="5935" l="12785" r="0" t="0"/>
          <a:stretch/>
        </p:blipFill>
        <p:spPr>
          <a:xfrm>
            <a:off x="4640977" y="4133738"/>
            <a:ext cx="1470798" cy="1022100"/>
          </a:xfrm>
          <a:prstGeom prst="rect">
            <a:avLst/>
          </a:prstGeom>
          <a:noFill/>
          <a:ln>
            <a:noFill/>
          </a:ln>
        </p:spPr>
      </p:pic>
      <p:pic>
        <p:nvPicPr>
          <p:cNvPr id="903" name="Google Shape;903;p87"/>
          <p:cNvPicPr preferRelativeResize="0"/>
          <p:nvPr/>
        </p:nvPicPr>
        <p:blipFill>
          <a:blip r:embed="rId10">
            <a:alphaModFix/>
          </a:blip>
          <a:stretch>
            <a:fillRect/>
          </a:stretch>
        </p:blipFill>
        <p:spPr>
          <a:xfrm>
            <a:off x="1542206" y="4133738"/>
            <a:ext cx="1533151" cy="1022101"/>
          </a:xfrm>
          <a:prstGeom prst="rect">
            <a:avLst/>
          </a:prstGeom>
          <a:noFill/>
          <a:ln>
            <a:noFill/>
          </a:ln>
        </p:spPr>
      </p:pic>
      <p:sp>
        <p:nvSpPr>
          <p:cNvPr id="904" name="Google Shape;904;p87"/>
          <p:cNvSpPr txBox="1"/>
          <p:nvPr/>
        </p:nvSpPr>
        <p:spPr>
          <a:xfrm>
            <a:off x="1033875" y="4959112"/>
            <a:ext cx="875700" cy="207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900">
                <a:solidFill>
                  <a:schemeClr val="lt1"/>
                </a:solidFill>
                <a:latin typeface="EB Garamond SemiBold"/>
                <a:ea typeface="EB Garamond SemiBold"/>
                <a:cs typeface="EB Garamond SemiBold"/>
                <a:sym typeface="EB Garamond SemiBold"/>
              </a:rPr>
              <a:t>basalt tests</a:t>
            </a:r>
            <a:endParaRPr sz="900">
              <a:solidFill>
                <a:schemeClr val="lt1"/>
              </a:solidFill>
              <a:latin typeface="EB Garamond SemiBold"/>
              <a:ea typeface="EB Garamond SemiBold"/>
              <a:cs typeface="EB Garamond SemiBold"/>
              <a:sym typeface="EB Garamond SemiBold"/>
            </a:endParaRPr>
          </a:p>
        </p:txBody>
      </p:sp>
      <p:sp>
        <p:nvSpPr>
          <p:cNvPr id="905" name="Google Shape;905;p87"/>
          <p:cNvSpPr txBox="1"/>
          <p:nvPr/>
        </p:nvSpPr>
        <p:spPr>
          <a:xfrm>
            <a:off x="2036869" y="4959113"/>
            <a:ext cx="1470900" cy="207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900">
                <a:solidFill>
                  <a:schemeClr val="lt1"/>
                </a:solidFill>
                <a:latin typeface="EB Garamond SemiBold"/>
                <a:ea typeface="EB Garamond SemiBold"/>
                <a:cs typeface="EB Garamond SemiBold"/>
                <a:sym typeface="EB Garamond SemiBold"/>
              </a:rPr>
              <a:t>soil tests, optimization</a:t>
            </a:r>
            <a:endParaRPr sz="900">
              <a:solidFill>
                <a:schemeClr val="lt1"/>
              </a:solidFill>
              <a:latin typeface="EB Garamond SemiBold"/>
              <a:ea typeface="EB Garamond SemiBold"/>
              <a:cs typeface="EB Garamond SemiBold"/>
              <a:sym typeface="EB Garamond SemiBold"/>
            </a:endParaRPr>
          </a:p>
        </p:txBody>
      </p:sp>
      <p:sp>
        <p:nvSpPr>
          <p:cNvPr id="906" name="Google Shape;906;p87"/>
          <p:cNvSpPr txBox="1"/>
          <p:nvPr/>
        </p:nvSpPr>
        <p:spPr>
          <a:xfrm>
            <a:off x="-165328" y="4959112"/>
            <a:ext cx="875700" cy="207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900">
                <a:solidFill>
                  <a:schemeClr val="lt1"/>
                </a:solidFill>
                <a:latin typeface="EB Garamond SemiBold"/>
                <a:ea typeface="EB Garamond SemiBold"/>
                <a:cs typeface="EB Garamond SemiBold"/>
                <a:sym typeface="EB Garamond SemiBold"/>
              </a:rPr>
              <a:t>waste dust</a:t>
            </a:r>
            <a:endParaRPr sz="900">
              <a:solidFill>
                <a:schemeClr val="lt1"/>
              </a:solidFill>
              <a:latin typeface="EB Garamond SemiBold"/>
              <a:ea typeface="EB Garamond SemiBold"/>
              <a:cs typeface="EB Garamond SemiBold"/>
              <a:sym typeface="EB Garamond SemiBold"/>
            </a:endParaRPr>
          </a:p>
        </p:txBody>
      </p:sp>
      <p:sp>
        <p:nvSpPr>
          <p:cNvPr id="907" name="Google Shape;907;p87"/>
          <p:cNvSpPr txBox="1"/>
          <p:nvPr/>
        </p:nvSpPr>
        <p:spPr>
          <a:xfrm>
            <a:off x="3907303" y="4959112"/>
            <a:ext cx="875700" cy="207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900">
                <a:solidFill>
                  <a:schemeClr val="lt1"/>
                </a:solidFill>
                <a:latin typeface="EB Garamond SemiBold"/>
                <a:ea typeface="EB Garamond SemiBold"/>
                <a:cs typeface="EB Garamond SemiBold"/>
                <a:sym typeface="EB Garamond SemiBold"/>
              </a:rPr>
              <a:t>transport</a:t>
            </a:r>
            <a:endParaRPr sz="900">
              <a:solidFill>
                <a:schemeClr val="lt1"/>
              </a:solidFill>
              <a:latin typeface="EB Garamond SemiBold"/>
              <a:ea typeface="EB Garamond SemiBold"/>
              <a:cs typeface="EB Garamond SemiBold"/>
              <a:sym typeface="EB Garamond SemiBold"/>
            </a:endParaRPr>
          </a:p>
        </p:txBody>
      </p:sp>
      <p:sp>
        <p:nvSpPr>
          <p:cNvPr id="908" name="Google Shape;908;p87"/>
          <p:cNvSpPr txBox="1"/>
          <p:nvPr/>
        </p:nvSpPr>
        <p:spPr>
          <a:xfrm>
            <a:off x="5534138" y="4959112"/>
            <a:ext cx="875700" cy="207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900">
                <a:solidFill>
                  <a:schemeClr val="lt1"/>
                </a:solidFill>
                <a:latin typeface="EB Garamond SemiBold"/>
                <a:ea typeface="EB Garamond SemiBold"/>
                <a:cs typeface="EB Garamond SemiBold"/>
                <a:sym typeface="EB Garamond SemiBold"/>
              </a:rPr>
              <a:t>loading</a:t>
            </a:r>
            <a:endParaRPr sz="900">
              <a:solidFill>
                <a:schemeClr val="lt1"/>
              </a:solidFill>
              <a:latin typeface="EB Garamond SemiBold"/>
              <a:ea typeface="EB Garamond SemiBold"/>
              <a:cs typeface="EB Garamond SemiBold"/>
              <a:sym typeface="EB Garamond SemiBold"/>
            </a:endParaRPr>
          </a:p>
        </p:txBody>
      </p:sp>
      <p:sp>
        <p:nvSpPr>
          <p:cNvPr id="909" name="Google Shape;909;p87"/>
          <p:cNvSpPr txBox="1"/>
          <p:nvPr/>
        </p:nvSpPr>
        <p:spPr>
          <a:xfrm>
            <a:off x="6985219" y="4959112"/>
            <a:ext cx="875700" cy="207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900">
                <a:solidFill>
                  <a:schemeClr val="lt1"/>
                </a:solidFill>
                <a:latin typeface="EB Garamond SemiBold"/>
                <a:ea typeface="EB Garamond SemiBold"/>
                <a:cs typeface="EB Garamond SemiBold"/>
                <a:sym typeface="EB Garamond SemiBold"/>
              </a:rPr>
              <a:t>spreading</a:t>
            </a:r>
            <a:endParaRPr sz="900">
              <a:solidFill>
                <a:schemeClr val="lt1"/>
              </a:solidFill>
              <a:latin typeface="EB Garamond SemiBold"/>
              <a:ea typeface="EB Garamond SemiBold"/>
              <a:cs typeface="EB Garamond SemiBold"/>
              <a:sym typeface="EB Garamond SemiBold"/>
            </a:endParaRPr>
          </a:p>
        </p:txBody>
      </p:sp>
      <p:pic>
        <p:nvPicPr>
          <p:cNvPr id="910" name="Google Shape;910;p87"/>
          <p:cNvPicPr preferRelativeResize="0"/>
          <p:nvPr/>
        </p:nvPicPr>
        <p:blipFill rotWithShape="1">
          <a:blip r:embed="rId10">
            <a:alphaModFix/>
          </a:blip>
          <a:srcRect b="0" l="20696" r="44044" t="38807"/>
          <a:stretch/>
        </p:blipFill>
        <p:spPr>
          <a:xfrm>
            <a:off x="8603438" y="4133334"/>
            <a:ext cx="540564" cy="1022101"/>
          </a:xfrm>
          <a:prstGeom prst="rect">
            <a:avLst/>
          </a:prstGeom>
          <a:noFill/>
          <a:ln>
            <a:noFill/>
          </a:ln>
        </p:spPr>
      </p:pic>
      <p:pic>
        <p:nvPicPr>
          <p:cNvPr id="911" name="Google Shape;911;p87"/>
          <p:cNvPicPr preferRelativeResize="0"/>
          <p:nvPr/>
        </p:nvPicPr>
        <p:blipFill>
          <a:blip r:embed="rId11">
            <a:alphaModFix/>
          </a:blip>
          <a:stretch>
            <a:fillRect/>
          </a:stretch>
        </p:blipFill>
        <p:spPr>
          <a:xfrm>
            <a:off x="8214853" y="4133334"/>
            <a:ext cx="388584" cy="1022100"/>
          </a:xfrm>
          <a:prstGeom prst="rect">
            <a:avLst/>
          </a:prstGeom>
          <a:noFill/>
          <a:ln>
            <a:noFill/>
          </a:ln>
        </p:spPr>
      </p:pic>
      <p:sp>
        <p:nvSpPr>
          <p:cNvPr id="912" name="Google Shape;912;p87"/>
          <p:cNvSpPr txBox="1"/>
          <p:nvPr/>
        </p:nvSpPr>
        <p:spPr>
          <a:xfrm>
            <a:off x="8268413" y="4959112"/>
            <a:ext cx="875700" cy="207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900">
                <a:solidFill>
                  <a:schemeClr val="lt1"/>
                </a:solidFill>
                <a:latin typeface="EB Garamond SemiBold"/>
                <a:ea typeface="EB Garamond SemiBold"/>
                <a:cs typeface="EB Garamond SemiBold"/>
                <a:sym typeface="EB Garamond SemiBold"/>
              </a:rPr>
              <a:t>measurement</a:t>
            </a:r>
            <a:endParaRPr sz="900">
              <a:solidFill>
                <a:schemeClr val="lt1"/>
              </a:solidFill>
              <a:latin typeface="EB Garamond SemiBold"/>
              <a:ea typeface="EB Garamond SemiBold"/>
              <a:cs typeface="EB Garamond SemiBold"/>
              <a:sym typeface="EB Garamond SemiBold"/>
            </a:endParaRPr>
          </a:p>
        </p:txBody>
      </p:sp>
      <p:sp>
        <p:nvSpPr>
          <p:cNvPr id="913" name="Google Shape;913;p87"/>
          <p:cNvSpPr/>
          <p:nvPr/>
        </p:nvSpPr>
        <p:spPr>
          <a:xfrm>
            <a:off x="1078" y="4046006"/>
            <a:ext cx="8114700" cy="109500"/>
          </a:xfrm>
          <a:prstGeom prst="rect">
            <a:avLst/>
          </a:prstGeom>
          <a:solidFill>
            <a:srgbClr val="134F5C"/>
          </a:solidFill>
          <a:ln>
            <a:noFill/>
          </a:ln>
        </p:spPr>
        <p:txBody>
          <a:bodyPr anchorCtr="0" anchor="ctr" bIns="34275" lIns="34275" spcFirstLastPara="1" rIns="34275" wrap="square" tIns="34275">
            <a:noAutofit/>
          </a:bodyPr>
          <a:lstStyle/>
          <a:p>
            <a:pPr indent="0" lvl="0" marL="0" rtl="0" algn="l">
              <a:spcBef>
                <a:spcPts val="0"/>
              </a:spcBef>
              <a:spcAft>
                <a:spcPts val="0"/>
              </a:spcAft>
              <a:buNone/>
            </a:pPr>
            <a:r>
              <a:t/>
            </a:r>
            <a:endParaRPr/>
          </a:p>
        </p:txBody>
      </p:sp>
      <p:sp>
        <p:nvSpPr>
          <p:cNvPr id="914" name="Google Shape;914;p87"/>
          <p:cNvSpPr/>
          <p:nvPr/>
        </p:nvSpPr>
        <p:spPr>
          <a:xfrm>
            <a:off x="8115769" y="4046006"/>
            <a:ext cx="1028400" cy="109500"/>
          </a:xfrm>
          <a:prstGeom prst="rect">
            <a:avLst/>
          </a:prstGeom>
          <a:solidFill>
            <a:srgbClr val="B45F06"/>
          </a:solidFill>
          <a:ln>
            <a:noFill/>
          </a:ln>
        </p:spPr>
        <p:txBody>
          <a:bodyPr anchorCtr="0" anchor="ctr" bIns="34275" lIns="34275" spcFirstLastPara="1" rIns="34275" wrap="square" tIns="34275">
            <a:noAutofit/>
          </a:bodyPr>
          <a:lstStyle/>
          <a:p>
            <a:pPr indent="0" lvl="0" marL="0" rtl="0" algn="l">
              <a:spcBef>
                <a:spcPts val="0"/>
              </a:spcBef>
              <a:spcAft>
                <a:spcPts val="0"/>
              </a:spcAft>
              <a:buNone/>
            </a:pPr>
            <a:r>
              <a:t/>
            </a:r>
            <a:endParaRPr sz="500">
              <a:solidFill>
                <a:srgbClr val="B45F06"/>
              </a:solidFill>
            </a:endParaRPr>
          </a:p>
        </p:txBody>
      </p:sp>
      <p:sp>
        <p:nvSpPr>
          <p:cNvPr id="915" name="Google Shape;915;p87"/>
          <p:cNvSpPr txBox="1"/>
          <p:nvPr>
            <p:ph idx="4294967295" type="body"/>
          </p:nvPr>
        </p:nvSpPr>
        <p:spPr>
          <a:xfrm>
            <a:off x="205475" y="919113"/>
            <a:ext cx="8531400" cy="35577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SzPts val="1600"/>
              <a:buFont typeface="Helvetica Neue Light"/>
              <a:buChar char="●"/>
            </a:pPr>
            <a:r>
              <a:rPr b="1" lang="en" sz="1600">
                <a:latin typeface="Helvetica Neue"/>
                <a:ea typeface="Helvetica Neue"/>
                <a:cs typeface="Helvetica Neue"/>
                <a:sym typeface="Helvetica Neue"/>
              </a:rPr>
              <a:t>Spatial variability</a:t>
            </a:r>
            <a:r>
              <a:rPr lang="en" sz="1600">
                <a:latin typeface="Helvetica Neue Light"/>
                <a:ea typeface="Helvetica Neue Light"/>
                <a:cs typeface="Helvetica Neue Light"/>
                <a:sym typeface="Helvetica Neue Light"/>
              </a:rPr>
              <a:t> </a:t>
            </a:r>
            <a:endParaRPr sz="1600">
              <a:latin typeface="Helvetica Neue Light"/>
              <a:ea typeface="Helvetica Neue Light"/>
              <a:cs typeface="Helvetica Neue Light"/>
              <a:sym typeface="Helvetica Neue Light"/>
            </a:endParaRPr>
          </a:p>
          <a:p>
            <a:pPr indent="-330200" lvl="0" marL="457200" rtl="0" algn="l">
              <a:spcBef>
                <a:spcPts val="0"/>
              </a:spcBef>
              <a:spcAft>
                <a:spcPts val="0"/>
              </a:spcAft>
              <a:buSzPts val="1600"/>
              <a:buFont typeface="Helvetica Neue Light"/>
              <a:buChar char="●"/>
            </a:pPr>
            <a:r>
              <a:rPr lang="en" sz="1600">
                <a:highlight>
                  <a:schemeClr val="accent6"/>
                </a:highlight>
                <a:latin typeface="Helvetica Neue Light"/>
                <a:ea typeface="Helvetica Neue Light"/>
                <a:cs typeface="Helvetica Neue Light"/>
                <a:sym typeface="Helvetica Neue Light"/>
              </a:rPr>
              <a:t>Scaling lab </a:t>
            </a:r>
            <a:r>
              <a:rPr b="1" lang="en" sz="1600">
                <a:highlight>
                  <a:schemeClr val="accent6"/>
                </a:highlight>
                <a:latin typeface="Helvetica Neue"/>
                <a:ea typeface="Helvetica Neue"/>
                <a:cs typeface="Helvetica Neue"/>
                <a:sym typeface="Helvetica Neue"/>
              </a:rPr>
              <a:t>throughput</a:t>
            </a:r>
            <a:r>
              <a:rPr lang="en" sz="1600">
                <a:highlight>
                  <a:schemeClr val="accent6"/>
                </a:highlight>
                <a:latin typeface="Helvetica Neue Light"/>
                <a:ea typeface="Helvetica Neue Light"/>
                <a:cs typeface="Helvetica Neue Light"/>
                <a:sym typeface="Helvetica Neue Light"/>
              </a:rPr>
              <a:t> </a:t>
            </a:r>
            <a:endParaRPr sz="1600">
              <a:highlight>
                <a:schemeClr val="accent6"/>
              </a:highlight>
              <a:latin typeface="Helvetica Neue Light"/>
              <a:ea typeface="Helvetica Neue Light"/>
              <a:cs typeface="Helvetica Neue Light"/>
              <a:sym typeface="Helvetica Neue Light"/>
            </a:endParaRPr>
          </a:p>
          <a:p>
            <a:pPr indent="-330200" lvl="0" marL="457200" rtl="0" algn="l">
              <a:spcBef>
                <a:spcPts val="0"/>
              </a:spcBef>
              <a:spcAft>
                <a:spcPts val="0"/>
              </a:spcAft>
              <a:buSzPts val="1600"/>
              <a:buFont typeface="Helvetica Neue Light"/>
              <a:buChar char="●"/>
            </a:pPr>
            <a:r>
              <a:rPr b="1" lang="en" sz="1600">
                <a:latin typeface="Helvetica Neue"/>
                <a:ea typeface="Helvetica Neue"/>
                <a:cs typeface="Helvetica Neue"/>
                <a:sym typeface="Helvetica Neue"/>
              </a:rPr>
              <a:t>Precision</a:t>
            </a:r>
            <a:r>
              <a:rPr lang="en" sz="1600">
                <a:latin typeface="Helvetica Neue Light"/>
                <a:ea typeface="Helvetica Neue Light"/>
                <a:cs typeface="Helvetica Neue Light"/>
                <a:sym typeface="Helvetica Neue Light"/>
              </a:rPr>
              <a:t> and validation</a:t>
            </a:r>
            <a:endParaRPr sz="1600">
              <a:latin typeface="Helvetica Neue Light"/>
              <a:ea typeface="Helvetica Neue Light"/>
              <a:cs typeface="Helvetica Neue Light"/>
              <a:sym typeface="Helvetica Neue Light"/>
            </a:endParaRPr>
          </a:p>
          <a:p>
            <a:pPr indent="-330200" lvl="0" marL="457200" rtl="0" algn="l">
              <a:spcBef>
                <a:spcPts val="0"/>
              </a:spcBef>
              <a:spcAft>
                <a:spcPts val="0"/>
              </a:spcAft>
              <a:buSzPts val="1600"/>
              <a:buFont typeface="Helvetica Neue Light"/>
              <a:buChar char="●"/>
            </a:pPr>
            <a:r>
              <a:rPr b="1" lang="en" sz="1600">
                <a:latin typeface="Helvetica Neue"/>
                <a:ea typeface="Helvetica Neue"/>
                <a:cs typeface="Helvetica Neue"/>
                <a:sym typeface="Helvetica Neue"/>
              </a:rPr>
              <a:t>Alternative measurement procedures</a:t>
            </a:r>
            <a:r>
              <a:rPr lang="en" sz="1600">
                <a:latin typeface="Helvetica Neue Light"/>
                <a:ea typeface="Helvetica Neue Light"/>
                <a:cs typeface="Helvetica Neue Light"/>
                <a:sym typeface="Helvetica Neue Light"/>
              </a:rPr>
              <a:t>? </a:t>
            </a:r>
            <a:endParaRPr sz="1600">
              <a:latin typeface="Helvetica Neue Light"/>
              <a:ea typeface="Helvetica Neue Light"/>
              <a:cs typeface="Helvetica Neue Light"/>
              <a:sym typeface="Helvetica Neue Light"/>
            </a:endParaRPr>
          </a:p>
          <a:p>
            <a:pPr indent="-330200" lvl="0" marL="457200" rtl="0" algn="l">
              <a:spcBef>
                <a:spcPts val="0"/>
              </a:spcBef>
              <a:spcAft>
                <a:spcPts val="0"/>
              </a:spcAft>
              <a:buSzPts val="1600"/>
              <a:buFont typeface="Helvetica Neue Light"/>
              <a:buChar char="●"/>
            </a:pPr>
            <a:r>
              <a:rPr lang="en" sz="1600">
                <a:latin typeface="Helvetica Neue Light"/>
                <a:ea typeface="Helvetica Neue Light"/>
                <a:cs typeface="Helvetica Neue Light"/>
                <a:sym typeface="Helvetica Neue Light"/>
              </a:rPr>
              <a:t>Additional partner </a:t>
            </a:r>
            <a:r>
              <a:rPr lang="en" sz="1600">
                <a:latin typeface="Helvetica Neue Light"/>
                <a:ea typeface="Helvetica Neue Light"/>
                <a:cs typeface="Helvetica Neue Light"/>
                <a:sym typeface="Helvetica Neue Light"/>
              </a:rPr>
              <a:t>laboratories for ICP-MS or other techniques </a:t>
            </a:r>
            <a:endParaRPr sz="1600">
              <a:latin typeface="Helvetica Neue Light"/>
              <a:ea typeface="Helvetica Neue Light"/>
              <a:cs typeface="Helvetica Neue Light"/>
              <a:sym typeface="Helvetica Neue Light"/>
            </a:endParaRPr>
          </a:p>
          <a:p>
            <a:pPr indent="0" lvl="0" marL="0" rtl="0" algn="l">
              <a:spcBef>
                <a:spcPts val="1200"/>
              </a:spcBef>
              <a:spcAft>
                <a:spcPts val="0"/>
              </a:spcAft>
              <a:buNone/>
            </a:pPr>
            <a:r>
              <a:rPr lang="en" sz="1600">
                <a:latin typeface="Helvetica Neue Light"/>
                <a:ea typeface="Helvetica Neue Light"/>
                <a:cs typeface="Helvetica Neue Light"/>
                <a:sym typeface="Helvetica Neue Light"/>
              </a:rPr>
              <a:t> </a:t>
            </a:r>
            <a:endParaRPr sz="1600">
              <a:latin typeface="Helvetica Neue Light"/>
              <a:ea typeface="Helvetica Neue Light"/>
              <a:cs typeface="Helvetica Neue Light"/>
              <a:sym typeface="Helvetica Neue Light"/>
            </a:endParaRPr>
          </a:p>
          <a:p>
            <a:pPr indent="0" lvl="0" marL="457200" rtl="0" algn="l">
              <a:spcBef>
                <a:spcPts val="1200"/>
              </a:spcBef>
              <a:spcAft>
                <a:spcPts val="1200"/>
              </a:spcAft>
              <a:buNone/>
            </a:pPr>
            <a:r>
              <a:t/>
            </a:r>
            <a:endParaRPr sz="1600">
              <a:latin typeface="Helvetica Neue Light"/>
              <a:ea typeface="Helvetica Neue Light"/>
              <a:cs typeface="Helvetica Neue Light"/>
              <a:sym typeface="Helvetica Neue Light"/>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0" name="Shape 920"/>
        <p:cNvGrpSpPr/>
        <p:nvPr/>
      </p:nvGrpSpPr>
      <p:grpSpPr>
        <a:xfrm>
          <a:off x="0" y="0"/>
          <a:ext cx="0" cy="0"/>
          <a:chOff x="0" y="0"/>
          <a:chExt cx="0" cy="0"/>
        </a:xfrm>
      </p:grpSpPr>
      <p:sp>
        <p:nvSpPr>
          <p:cNvPr id="921" name="Google Shape;921;p88"/>
          <p:cNvSpPr/>
          <p:nvPr/>
        </p:nvSpPr>
        <p:spPr>
          <a:xfrm>
            <a:off x="0" y="0"/>
            <a:ext cx="9144000" cy="436800"/>
          </a:xfrm>
          <a:prstGeom prst="rect">
            <a:avLst/>
          </a:prstGeom>
          <a:solidFill>
            <a:srgbClr val="38761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22" name="Google Shape;922;p88"/>
          <p:cNvSpPr txBox="1"/>
          <p:nvPr/>
        </p:nvSpPr>
        <p:spPr>
          <a:xfrm>
            <a:off x="67674" y="32222"/>
            <a:ext cx="7124400" cy="377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000">
                <a:solidFill>
                  <a:schemeClr val="lt1"/>
                </a:solidFill>
                <a:latin typeface="Helvetica Neue"/>
                <a:ea typeface="Helvetica Neue"/>
                <a:cs typeface="Helvetica Neue"/>
                <a:sym typeface="Helvetica Neue"/>
              </a:rPr>
              <a:t>Bicarbonate transport </a:t>
            </a:r>
            <a:endParaRPr b="1" sz="1100"/>
          </a:p>
        </p:txBody>
      </p:sp>
      <p:pic>
        <p:nvPicPr>
          <p:cNvPr id="923" name="Google Shape;923;p88"/>
          <p:cNvPicPr preferRelativeResize="0"/>
          <p:nvPr/>
        </p:nvPicPr>
        <p:blipFill rotWithShape="1">
          <a:blip r:embed="rId3">
            <a:alphaModFix amt="74000"/>
          </a:blip>
          <a:srcRect b="0" l="0" r="0" t="0"/>
          <a:stretch/>
        </p:blipFill>
        <p:spPr>
          <a:xfrm>
            <a:off x="7900514" y="76267"/>
            <a:ext cx="1110066" cy="261192"/>
          </a:xfrm>
          <a:prstGeom prst="rect">
            <a:avLst/>
          </a:prstGeom>
          <a:noFill/>
          <a:ln>
            <a:noFill/>
          </a:ln>
        </p:spPr>
      </p:pic>
      <p:pic>
        <p:nvPicPr>
          <p:cNvPr id="924" name="Google Shape;924;p88"/>
          <p:cNvPicPr preferRelativeResize="0"/>
          <p:nvPr/>
        </p:nvPicPr>
        <p:blipFill>
          <a:blip r:embed="rId4">
            <a:alphaModFix/>
          </a:blip>
          <a:stretch>
            <a:fillRect/>
          </a:stretch>
        </p:blipFill>
        <p:spPr>
          <a:xfrm>
            <a:off x="-4631" y="4133738"/>
            <a:ext cx="1368300" cy="1022101"/>
          </a:xfrm>
          <a:prstGeom prst="rect">
            <a:avLst/>
          </a:prstGeom>
          <a:noFill/>
          <a:ln>
            <a:noFill/>
          </a:ln>
        </p:spPr>
      </p:pic>
      <p:pic>
        <p:nvPicPr>
          <p:cNvPr id="925" name="Google Shape;925;p88"/>
          <p:cNvPicPr preferRelativeResize="0"/>
          <p:nvPr/>
        </p:nvPicPr>
        <p:blipFill>
          <a:blip r:embed="rId5">
            <a:alphaModFix/>
          </a:blip>
          <a:stretch>
            <a:fillRect/>
          </a:stretch>
        </p:blipFill>
        <p:spPr>
          <a:xfrm>
            <a:off x="1195867" y="4133737"/>
            <a:ext cx="1314823" cy="1022100"/>
          </a:xfrm>
          <a:prstGeom prst="rect">
            <a:avLst/>
          </a:prstGeom>
          <a:noFill/>
          <a:ln>
            <a:noFill/>
          </a:ln>
        </p:spPr>
      </p:pic>
      <p:pic>
        <p:nvPicPr>
          <p:cNvPr id="926" name="Google Shape;926;p88"/>
          <p:cNvPicPr preferRelativeResize="0"/>
          <p:nvPr/>
        </p:nvPicPr>
        <p:blipFill rotWithShape="1">
          <a:blip r:embed="rId6">
            <a:alphaModFix/>
          </a:blip>
          <a:srcRect b="0" l="9264" r="0" t="11197"/>
          <a:stretch/>
        </p:blipFill>
        <p:spPr>
          <a:xfrm>
            <a:off x="2919217" y="4133330"/>
            <a:ext cx="1857044" cy="1022101"/>
          </a:xfrm>
          <a:prstGeom prst="rect">
            <a:avLst/>
          </a:prstGeom>
          <a:noFill/>
          <a:ln>
            <a:noFill/>
          </a:ln>
        </p:spPr>
      </p:pic>
      <p:pic>
        <p:nvPicPr>
          <p:cNvPr id="927" name="Google Shape;927;p88"/>
          <p:cNvPicPr preferRelativeResize="0"/>
          <p:nvPr/>
        </p:nvPicPr>
        <p:blipFill rotWithShape="1">
          <a:blip r:embed="rId7">
            <a:alphaModFix/>
          </a:blip>
          <a:srcRect b="37601" l="14499" r="29559" t="38011"/>
          <a:stretch/>
        </p:blipFill>
        <p:spPr>
          <a:xfrm>
            <a:off x="7160972" y="4133334"/>
            <a:ext cx="1053882" cy="1022100"/>
          </a:xfrm>
          <a:prstGeom prst="rect">
            <a:avLst/>
          </a:prstGeom>
          <a:noFill/>
          <a:ln>
            <a:noFill/>
          </a:ln>
        </p:spPr>
      </p:pic>
      <p:pic>
        <p:nvPicPr>
          <p:cNvPr id="928" name="Google Shape;928;p88"/>
          <p:cNvPicPr preferRelativeResize="0"/>
          <p:nvPr/>
        </p:nvPicPr>
        <p:blipFill>
          <a:blip r:embed="rId8">
            <a:alphaModFix/>
          </a:blip>
          <a:stretch>
            <a:fillRect/>
          </a:stretch>
        </p:blipFill>
        <p:spPr>
          <a:xfrm>
            <a:off x="5569347" y="4133733"/>
            <a:ext cx="2018302" cy="1022100"/>
          </a:xfrm>
          <a:prstGeom prst="rect">
            <a:avLst/>
          </a:prstGeom>
          <a:noFill/>
          <a:ln>
            <a:noFill/>
          </a:ln>
        </p:spPr>
      </p:pic>
      <p:pic>
        <p:nvPicPr>
          <p:cNvPr id="929" name="Google Shape;929;p88"/>
          <p:cNvPicPr preferRelativeResize="0"/>
          <p:nvPr/>
        </p:nvPicPr>
        <p:blipFill rotWithShape="1">
          <a:blip r:embed="rId9">
            <a:alphaModFix/>
          </a:blip>
          <a:srcRect b="5935" l="12785" r="0" t="0"/>
          <a:stretch/>
        </p:blipFill>
        <p:spPr>
          <a:xfrm>
            <a:off x="4640977" y="4133738"/>
            <a:ext cx="1470798" cy="1022100"/>
          </a:xfrm>
          <a:prstGeom prst="rect">
            <a:avLst/>
          </a:prstGeom>
          <a:noFill/>
          <a:ln>
            <a:noFill/>
          </a:ln>
        </p:spPr>
      </p:pic>
      <p:pic>
        <p:nvPicPr>
          <p:cNvPr id="930" name="Google Shape;930;p88"/>
          <p:cNvPicPr preferRelativeResize="0"/>
          <p:nvPr/>
        </p:nvPicPr>
        <p:blipFill>
          <a:blip r:embed="rId10">
            <a:alphaModFix/>
          </a:blip>
          <a:stretch>
            <a:fillRect/>
          </a:stretch>
        </p:blipFill>
        <p:spPr>
          <a:xfrm>
            <a:off x="1542206" y="4133738"/>
            <a:ext cx="1533151" cy="1022101"/>
          </a:xfrm>
          <a:prstGeom prst="rect">
            <a:avLst/>
          </a:prstGeom>
          <a:noFill/>
          <a:ln>
            <a:noFill/>
          </a:ln>
        </p:spPr>
      </p:pic>
      <p:sp>
        <p:nvSpPr>
          <p:cNvPr id="931" name="Google Shape;931;p88"/>
          <p:cNvSpPr txBox="1"/>
          <p:nvPr/>
        </p:nvSpPr>
        <p:spPr>
          <a:xfrm>
            <a:off x="1033875" y="4959112"/>
            <a:ext cx="875700" cy="207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900">
                <a:solidFill>
                  <a:schemeClr val="lt1"/>
                </a:solidFill>
                <a:latin typeface="EB Garamond SemiBold"/>
                <a:ea typeface="EB Garamond SemiBold"/>
                <a:cs typeface="EB Garamond SemiBold"/>
                <a:sym typeface="EB Garamond SemiBold"/>
              </a:rPr>
              <a:t>basalt tests</a:t>
            </a:r>
            <a:endParaRPr sz="900">
              <a:solidFill>
                <a:schemeClr val="lt1"/>
              </a:solidFill>
              <a:latin typeface="EB Garamond SemiBold"/>
              <a:ea typeface="EB Garamond SemiBold"/>
              <a:cs typeface="EB Garamond SemiBold"/>
              <a:sym typeface="EB Garamond SemiBold"/>
            </a:endParaRPr>
          </a:p>
        </p:txBody>
      </p:sp>
      <p:sp>
        <p:nvSpPr>
          <p:cNvPr id="932" name="Google Shape;932;p88"/>
          <p:cNvSpPr txBox="1"/>
          <p:nvPr/>
        </p:nvSpPr>
        <p:spPr>
          <a:xfrm>
            <a:off x="2036869" y="4959113"/>
            <a:ext cx="1470900" cy="207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900">
                <a:solidFill>
                  <a:schemeClr val="lt1"/>
                </a:solidFill>
                <a:latin typeface="EB Garamond SemiBold"/>
                <a:ea typeface="EB Garamond SemiBold"/>
                <a:cs typeface="EB Garamond SemiBold"/>
                <a:sym typeface="EB Garamond SemiBold"/>
              </a:rPr>
              <a:t>soil tests, optimization</a:t>
            </a:r>
            <a:endParaRPr sz="900">
              <a:solidFill>
                <a:schemeClr val="lt1"/>
              </a:solidFill>
              <a:latin typeface="EB Garamond SemiBold"/>
              <a:ea typeface="EB Garamond SemiBold"/>
              <a:cs typeface="EB Garamond SemiBold"/>
              <a:sym typeface="EB Garamond SemiBold"/>
            </a:endParaRPr>
          </a:p>
        </p:txBody>
      </p:sp>
      <p:sp>
        <p:nvSpPr>
          <p:cNvPr id="933" name="Google Shape;933;p88"/>
          <p:cNvSpPr txBox="1"/>
          <p:nvPr/>
        </p:nvSpPr>
        <p:spPr>
          <a:xfrm>
            <a:off x="-165328" y="4959112"/>
            <a:ext cx="875700" cy="207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900">
                <a:solidFill>
                  <a:schemeClr val="lt1"/>
                </a:solidFill>
                <a:latin typeface="EB Garamond SemiBold"/>
                <a:ea typeface="EB Garamond SemiBold"/>
                <a:cs typeface="EB Garamond SemiBold"/>
                <a:sym typeface="EB Garamond SemiBold"/>
              </a:rPr>
              <a:t>waste dust</a:t>
            </a:r>
            <a:endParaRPr sz="900">
              <a:solidFill>
                <a:schemeClr val="lt1"/>
              </a:solidFill>
              <a:latin typeface="EB Garamond SemiBold"/>
              <a:ea typeface="EB Garamond SemiBold"/>
              <a:cs typeface="EB Garamond SemiBold"/>
              <a:sym typeface="EB Garamond SemiBold"/>
            </a:endParaRPr>
          </a:p>
        </p:txBody>
      </p:sp>
      <p:sp>
        <p:nvSpPr>
          <p:cNvPr id="934" name="Google Shape;934;p88"/>
          <p:cNvSpPr txBox="1"/>
          <p:nvPr/>
        </p:nvSpPr>
        <p:spPr>
          <a:xfrm>
            <a:off x="3907303" y="4959112"/>
            <a:ext cx="875700" cy="207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900">
                <a:solidFill>
                  <a:schemeClr val="lt1"/>
                </a:solidFill>
                <a:latin typeface="EB Garamond SemiBold"/>
                <a:ea typeface="EB Garamond SemiBold"/>
                <a:cs typeface="EB Garamond SemiBold"/>
                <a:sym typeface="EB Garamond SemiBold"/>
              </a:rPr>
              <a:t>transport</a:t>
            </a:r>
            <a:endParaRPr sz="900">
              <a:solidFill>
                <a:schemeClr val="lt1"/>
              </a:solidFill>
              <a:latin typeface="EB Garamond SemiBold"/>
              <a:ea typeface="EB Garamond SemiBold"/>
              <a:cs typeface="EB Garamond SemiBold"/>
              <a:sym typeface="EB Garamond SemiBold"/>
            </a:endParaRPr>
          </a:p>
        </p:txBody>
      </p:sp>
      <p:sp>
        <p:nvSpPr>
          <p:cNvPr id="935" name="Google Shape;935;p88"/>
          <p:cNvSpPr txBox="1"/>
          <p:nvPr/>
        </p:nvSpPr>
        <p:spPr>
          <a:xfrm>
            <a:off x="5534138" y="4959112"/>
            <a:ext cx="875700" cy="207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900">
                <a:solidFill>
                  <a:schemeClr val="lt1"/>
                </a:solidFill>
                <a:latin typeface="EB Garamond SemiBold"/>
                <a:ea typeface="EB Garamond SemiBold"/>
                <a:cs typeface="EB Garamond SemiBold"/>
                <a:sym typeface="EB Garamond SemiBold"/>
              </a:rPr>
              <a:t>loading</a:t>
            </a:r>
            <a:endParaRPr sz="900">
              <a:solidFill>
                <a:schemeClr val="lt1"/>
              </a:solidFill>
              <a:latin typeface="EB Garamond SemiBold"/>
              <a:ea typeface="EB Garamond SemiBold"/>
              <a:cs typeface="EB Garamond SemiBold"/>
              <a:sym typeface="EB Garamond SemiBold"/>
            </a:endParaRPr>
          </a:p>
        </p:txBody>
      </p:sp>
      <p:sp>
        <p:nvSpPr>
          <p:cNvPr id="936" name="Google Shape;936;p88"/>
          <p:cNvSpPr txBox="1"/>
          <p:nvPr/>
        </p:nvSpPr>
        <p:spPr>
          <a:xfrm>
            <a:off x="6985219" y="4959112"/>
            <a:ext cx="875700" cy="207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900">
                <a:solidFill>
                  <a:schemeClr val="lt1"/>
                </a:solidFill>
                <a:latin typeface="EB Garamond SemiBold"/>
                <a:ea typeface="EB Garamond SemiBold"/>
                <a:cs typeface="EB Garamond SemiBold"/>
                <a:sym typeface="EB Garamond SemiBold"/>
              </a:rPr>
              <a:t>spreading</a:t>
            </a:r>
            <a:endParaRPr sz="900">
              <a:solidFill>
                <a:schemeClr val="lt1"/>
              </a:solidFill>
              <a:latin typeface="EB Garamond SemiBold"/>
              <a:ea typeface="EB Garamond SemiBold"/>
              <a:cs typeface="EB Garamond SemiBold"/>
              <a:sym typeface="EB Garamond SemiBold"/>
            </a:endParaRPr>
          </a:p>
        </p:txBody>
      </p:sp>
      <p:pic>
        <p:nvPicPr>
          <p:cNvPr id="937" name="Google Shape;937;p88"/>
          <p:cNvPicPr preferRelativeResize="0"/>
          <p:nvPr/>
        </p:nvPicPr>
        <p:blipFill rotWithShape="1">
          <a:blip r:embed="rId10">
            <a:alphaModFix/>
          </a:blip>
          <a:srcRect b="0" l="20696" r="44044" t="38807"/>
          <a:stretch/>
        </p:blipFill>
        <p:spPr>
          <a:xfrm>
            <a:off x="8603438" y="4133334"/>
            <a:ext cx="540564" cy="1022101"/>
          </a:xfrm>
          <a:prstGeom prst="rect">
            <a:avLst/>
          </a:prstGeom>
          <a:noFill/>
          <a:ln>
            <a:noFill/>
          </a:ln>
        </p:spPr>
      </p:pic>
      <p:pic>
        <p:nvPicPr>
          <p:cNvPr id="938" name="Google Shape;938;p88"/>
          <p:cNvPicPr preferRelativeResize="0"/>
          <p:nvPr/>
        </p:nvPicPr>
        <p:blipFill>
          <a:blip r:embed="rId11">
            <a:alphaModFix/>
          </a:blip>
          <a:stretch>
            <a:fillRect/>
          </a:stretch>
        </p:blipFill>
        <p:spPr>
          <a:xfrm>
            <a:off x="8214853" y="4133334"/>
            <a:ext cx="388584" cy="1022100"/>
          </a:xfrm>
          <a:prstGeom prst="rect">
            <a:avLst/>
          </a:prstGeom>
          <a:noFill/>
          <a:ln>
            <a:noFill/>
          </a:ln>
        </p:spPr>
      </p:pic>
      <p:sp>
        <p:nvSpPr>
          <p:cNvPr id="939" name="Google Shape;939;p88"/>
          <p:cNvSpPr txBox="1"/>
          <p:nvPr/>
        </p:nvSpPr>
        <p:spPr>
          <a:xfrm>
            <a:off x="8268413" y="4959112"/>
            <a:ext cx="875700" cy="207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900">
                <a:solidFill>
                  <a:schemeClr val="lt1"/>
                </a:solidFill>
                <a:latin typeface="EB Garamond SemiBold"/>
                <a:ea typeface="EB Garamond SemiBold"/>
                <a:cs typeface="EB Garamond SemiBold"/>
                <a:sym typeface="EB Garamond SemiBold"/>
              </a:rPr>
              <a:t>measurement</a:t>
            </a:r>
            <a:endParaRPr sz="900">
              <a:solidFill>
                <a:schemeClr val="lt1"/>
              </a:solidFill>
              <a:latin typeface="EB Garamond SemiBold"/>
              <a:ea typeface="EB Garamond SemiBold"/>
              <a:cs typeface="EB Garamond SemiBold"/>
              <a:sym typeface="EB Garamond SemiBold"/>
            </a:endParaRPr>
          </a:p>
        </p:txBody>
      </p:sp>
      <p:sp>
        <p:nvSpPr>
          <p:cNvPr id="940" name="Google Shape;940;p88"/>
          <p:cNvSpPr/>
          <p:nvPr/>
        </p:nvSpPr>
        <p:spPr>
          <a:xfrm>
            <a:off x="1078" y="4046006"/>
            <a:ext cx="8114700" cy="109500"/>
          </a:xfrm>
          <a:prstGeom prst="rect">
            <a:avLst/>
          </a:prstGeom>
          <a:solidFill>
            <a:srgbClr val="134F5C"/>
          </a:solidFill>
          <a:ln>
            <a:noFill/>
          </a:ln>
        </p:spPr>
        <p:txBody>
          <a:bodyPr anchorCtr="0" anchor="ctr" bIns="34275" lIns="34275" spcFirstLastPara="1" rIns="34275" wrap="square" tIns="34275">
            <a:noAutofit/>
          </a:bodyPr>
          <a:lstStyle/>
          <a:p>
            <a:pPr indent="0" lvl="0" marL="0" rtl="0" algn="l">
              <a:spcBef>
                <a:spcPts val="0"/>
              </a:spcBef>
              <a:spcAft>
                <a:spcPts val="0"/>
              </a:spcAft>
              <a:buNone/>
            </a:pPr>
            <a:r>
              <a:t/>
            </a:r>
            <a:endParaRPr/>
          </a:p>
        </p:txBody>
      </p:sp>
      <p:sp>
        <p:nvSpPr>
          <p:cNvPr id="941" name="Google Shape;941;p88"/>
          <p:cNvSpPr/>
          <p:nvPr/>
        </p:nvSpPr>
        <p:spPr>
          <a:xfrm>
            <a:off x="8115769" y="4046006"/>
            <a:ext cx="1028400" cy="109500"/>
          </a:xfrm>
          <a:prstGeom prst="rect">
            <a:avLst/>
          </a:prstGeom>
          <a:solidFill>
            <a:srgbClr val="B45F06"/>
          </a:solidFill>
          <a:ln>
            <a:noFill/>
          </a:ln>
        </p:spPr>
        <p:txBody>
          <a:bodyPr anchorCtr="0" anchor="ctr" bIns="34275" lIns="34275" spcFirstLastPara="1" rIns="34275" wrap="square" tIns="34275">
            <a:noAutofit/>
          </a:bodyPr>
          <a:lstStyle/>
          <a:p>
            <a:pPr indent="0" lvl="0" marL="0" rtl="0" algn="l">
              <a:spcBef>
                <a:spcPts val="0"/>
              </a:spcBef>
              <a:spcAft>
                <a:spcPts val="0"/>
              </a:spcAft>
              <a:buNone/>
            </a:pPr>
            <a:r>
              <a:t/>
            </a:r>
            <a:endParaRPr sz="500">
              <a:solidFill>
                <a:srgbClr val="B45F06"/>
              </a:solidFill>
            </a:endParaRPr>
          </a:p>
        </p:txBody>
      </p:sp>
      <p:pic>
        <p:nvPicPr>
          <p:cNvPr id="942" name="Google Shape;942;p88"/>
          <p:cNvPicPr preferRelativeResize="0"/>
          <p:nvPr/>
        </p:nvPicPr>
        <p:blipFill>
          <a:blip r:embed="rId12">
            <a:alphaModFix/>
          </a:blip>
          <a:stretch>
            <a:fillRect/>
          </a:stretch>
        </p:blipFill>
        <p:spPr>
          <a:xfrm>
            <a:off x="1496287" y="538350"/>
            <a:ext cx="6151414" cy="34060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id="169" name="Google Shape;169;p35"/>
          <p:cNvPicPr preferRelativeResize="0"/>
          <p:nvPr/>
        </p:nvPicPr>
        <p:blipFill rotWithShape="1">
          <a:blip r:embed="rId3">
            <a:alphaModFix/>
          </a:blip>
          <a:srcRect b="0" l="0" r="24339" t="22528"/>
          <a:stretch/>
        </p:blipFill>
        <p:spPr>
          <a:xfrm>
            <a:off x="1820700" y="2116575"/>
            <a:ext cx="2324700" cy="2352600"/>
          </a:xfrm>
          <a:prstGeom prst="ellipse">
            <a:avLst/>
          </a:prstGeom>
          <a:noFill/>
          <a:ln>
            <a:noFill/>
          </a:ln>
        </p:spPr>
      </p:pic>
      <p:sp>
        <p:nvSpPr>
          <p:cNvPr id="170" name="Google Shape;170;p35"/>
          <p:cNvSpPr txBox="1"/>
          <p:nvPr/>
        </p:nvSpPr>
        <p:spPr>
          <a:xfrm>
            <a:off x="4980425" y="2672075"/>
            <a:ext cx="3000000" cy="400200"/>
          </a:xfrm>
          <a:prstGeom prst="rect">
            <a:avLst/>
          </a:prstGeom>
          <a:noFill/>
          <a:ln>
            <a:noFill/>
          </a:ln>
        </p:spPr>
        <p:txBody>
          <a:bodyPr anchorCtr="0" anchor="t" bIns="91425" lIns="91425" spcFirstLastPara="1" rIns="91425" wrap="square" tIns="91425">
            <a:spAutoFit/>
          </a:bodyPr>
          <a:lstStyle/>
          <a:p>
            <a:pPr indent="0" lvl="0" marL="457200" marR="0" rtl="0" algn="l">
              <a:lnSpc>
                <a:spcPct val="115000"/>
              </a:lnSpc>
              <a:spcBef>
                <a:spcPts val="0"/>
              </a:spcBef>
              <a:spcAft>
                <a:spcPts val="120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p35"/>
          <p:cNvSpPr txBox="1"/>
          <p:nvPr>
            <p:ph idx="1" type="body"/>
          </p:nvPr>
        </p:nvSpPr>
        <p:spPr>
          <a:xfrm>
            <a:off x="4572000" y="2571750"/>
            <a:ext cx="3000000" cy="17538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b="1" lang="en" sz="2000">
                <a:solidFill>
                  <a:schemeClr val="dk1"/>
                </a:solidFill>
                <a:latin typeface="Helvetica Neue"/>
                <a:ea typeface="Helvetica Neue"/>
                <a:cs typeface="Helvetica Neue"/>
                <a:sym typeface="Helvetica Neue"/>
              </a:rPr>
              <a:t>+</a:t>
            </a:r>
            <a:r>
              <a:rPr b="1" lang="en" sz="2000">
                <a:solidFill>
                  <a:srgbClr val="783F04"/>
                </a:solidFill>
                <a:latin typeface="Helvetica Neue"/>
                <a:ea typeface="Helvetica Neue"/>
                <a:cs typeface="Helvetica Neue"/>
                <a:sym typeface="Helvetica Neue"/>
              </a:rPr>
              <a:t> 30% capture </a:t>
            </a:r>
            <a:endParaRPr b="1" sz="2000">
              <a:solidFill>
                <a:srgbClr val="783F04"/>
              </a:solidFill>
              <a:latin typeface="Helvetica Neue"/>
              <a:ea typeface="Helvetica Neue"/>
              <a:cs typeface="Helvetica Neue"/>
              <a:sym typeface="Helvetica Neue"/>
            </a:endParaRPr>
          </a:p>
          <a:p>
            <a:pPr indent="0" lvl="0" marL="0" rtl="0" algn="l">
              <a:lnSpc>
                <a:spcPct val="115000"/>
              </a:lnSpc>
              <a:spcBef>
                <a:spcPts val="0"/>
              </a:spcBef>
              <a:spcAft>
                <a:spcPts val="0"/>
              </a:spcAft>
              <a:buSzPts val="1800"/>
              <a:buNone/>
            </a:pPr>
            <a:r>
              <a:rPr b="1" lang="en" sz="800">
                <a:solidFill>
                  <a:srgbClr val="783F04"/>
                </a:solidFill>
                <a:latin typeface="Helvetica Neue"/>
                <a:ea typeface="Helvetica Neue"/>
                <a:cs typeface="Helvetica Neue"/>
                <a:sym typeface="Helvetica Neue"/>
              </a:rPr>
              <a:t>        3 tons basalt application = </a:t>
            </a:r>
            <a:r>
              <a:rPr b="1" lang="en" sz="800">
                <a:solidFill>
                  <a:schemeClr val="dk1"/>
                </a:solidFill>
                <a:latin typeface="Helvetica Neue"/>
                <a:ea typeface="Helvetica Neue"/>
                <a:cs typeface="Helvetica Neue"/>
                <a:sym typeface="Helvetica Neue"/>
              </a:rPr>
              <a:t> 1 ton CO</a:t>
            </a:r>
            <a:r>
              <a:rPr b="1" baseline="-25000" lang="en" sz="800">
                <a:solidFill>
                  <a:schemeClr val="dk1"/>
                </a:solidFill>
                <a:latin typeface="Helvetica Neue"/>
                <a:ea typeface="Helvetica Neue"/>
                <a:cs typeface="Helvetica Neue"/>
                <a:sym typeface="Helvetica Neue"/>
              </a:rPr>
              <a:t>2</a:t>
            </a:r>
            <a:r>
              <a:rPr b="1" lang="en" sz="800">
                <a:solidFill>
                  <a:schemeClr val="dk1"/>
                </a:solidFill>
                <a:latin typeface="Helvetica Neue"/>
                <a:ea typeface="Helvetica Neue"/>
                <a:cs typeface="Helvetica Neue"/>
                <a:sym typeface="Helvetica Neue"/>
              </a:rPr>
              <a:t> capture</a:t>
            </a:r>
            <a:endParaRPr b="1" sz="80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SzPts val="1800"/>
              <a:buNone/>
            </a:pPr>
            <a:r>
              <a:t/>
            </a:r>
            <a:endParaRPr b="1" sz="80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SzPts val="1800"/>
              <a:buNone/>
            </a:pPr>
            <a:r>
              <a:rPr b="1" lang="en" sz="2000">
                <a:solidFill>
                  <a:schemeClr val="dk1"/>
                </a:solidFill>
                <a:latin typeface="Helvetica Neue"/>
                <a:ea typeface="Helvetica Neue"/>
                <a:cs typeface="Helvetica Neue"/>
                <a:sym typeface="Helvetica Neue"/>
              </a:rPr>
              <a:t>+</a:t>
            </a:r>
            <a:r>
              <a:rPr b="1" lang="en" sz="2000">
                <a:solidFill>
                  <a:srgbClr val="783F04"/>
                </a:solidFill>
                <a:latin typeface="Helvetica Neue"/>
                <a:ea typeface="Helvetica Neue"/>
                <a:cs typeface="Helvetica Neue"/>
                <a:sym typeface="Helvetica Neue"/>
              </a:rPr>
              <a:t> circular economy</a:t>
            </a:r>
            <a:endParaRPr b="1" i="1" sz="1500">
              <a:solidFill>
                <a:srgbClr val="0B5394"/>
              </a:solidFill>
              <a:latin typeface="Helvetica Neue"/>
              <a:ea typeface="Helvetica Neue"/>
              <a:cs typeface="Helvetica Neue"/>
              <a:sym typeface="Helvetica Neue"/>
            </a:endParaRPr>
          </a:p>
        </p:txBody>
      </p:sp>
      <p:pic>
        <p:nvPicPr>
          <p:cNvPr id="172" name="Google Shape;172;p35"/>
          <p:cNvPicPr preferRelativeResize="0"/>
          <p:nvPr/>
        </p:nvPicPr>
        <p:blipFill rotWithShape="1">
          <a:blip r:embed="rId4">
            <a:alphaModFix/>
          </a:blip>
          <a:srcRect b="37865" l="0" r="0" t="0"/>
          <a:stretch/>
        </p:blipFill>
        <p:spPr>
          <a:xfrm>
            <a:off x="0" y="0"/>
            <a:ext cx="9144000" cy="5143501"/>
          </a:xfrm>
          <a:prstGeom prst="rect">
            <a:avLst/>
          </a:prstGeom>
          <a:noFill/>
          <a:ln>
            <a:noFill/>
          </a:ln>
        </p:spPr>
      </p:pic>
      <p:sp>
        <p:nvSpPr>
          <p:cNvPr id="173" name="Google Shape;173;p35"/>
          <p:cNvSpPr txBox="1"/>
          <p:nvPr/>
        </p:nvSpPr>
        <p:spPr>
          <a:xfrm>
            <a:off x="415325" y="293600"/>
            <a:ext cx="5392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4.5B years</a:t>
            </a:r>
            <a:endParaRPr b="1" i="0" sz="1400" u="none" cap="none" strike="noStrike">
              <a:solidFill>
                <a:srgbClr val="000000"/>
              </a:solidFill>
              <a:latin typeface="Arial"/>
              <a:ea typeface="Arial"/>
              <a:cs typeface="Arial"/>
              <a:sym typeface="Arial"/>
            </a:endParaRPr>
          </a:p>
        </p:txBody>
      </p:sp>
      <p:pic>
        <p:nvPicPr>
          <p:cNvPr id="174" name="Google Shape;174;p35"/>
          <p:cNvPicPr preferRelativeResize="0"/>
          <p:nvPr/>
        </p:nvPicPr>
        <p:blipFill rotWithShape="1">
          <a:blip r:embed="rId5">
            <a:alphaModFix amt="30000"/>
          </a:blip>
          <a:srcRect b="0" l="0" r="0" t="0"/>
          <a:stretch/>
        </p:blipFill>
        <p:spPr>
          <a:xfrm>
            <a:off x="7900514" y="76267"/>
            <a:ext cx="1110066" cy="261192"/>
          </a:xfrm>
          <a:prstGeom prst="rect">
            <a:avLst/>
          </a:prstGeom>
          <a:noFill/>
          <a:ln>
            <a:noFill/>
          </a:ln>
        </p:spPr>
      </p:pic>
      <p:pic>
        <p:nvPicPr>
          <p:cNvPr id="175" name="Google Shape;175;p35"/>
          <p:cNvPicPr preferRelativeResize="0"/>
          <p:nvPr/>
        </p:nvPicPr>
        <p:blipFill rotWithShape="1">
          <a:blip r:embed="rId6">
            <a:alphaModFix/>
          </a:blip>
          <a:srcRect b="0" l="0" r="0" t="1883"/>
          <a:stretch/>
        </p:blipFill>
        <p:spPr>
          <a:xfrm>
            <a:off x="415325" y="812925"/>
            <a:ext cx="8263448" cy="3976299"/>
          </a:xfrm>
          <a:prstGeom prst="rect">
            <a:avLst/>
          </a:prstGeom>
          <a:noFill/>
          <a:ln>
            <a:noFill/>
          </a:ln>
        </p:spPr>
      </p:pic>
      <p:sp>
        <p:nvSpPr>
          <p:cNvPr id="176" name="Google Shape;176;p35"/>
          <p:cNvSpPr txBox="1"/>
          <p:nvPr/>
        </p:nvSpPr>
        <p:spPr>
          <a:xfrm>
            <a:off x="485750" y="4540000"/>
            <a:ext cx="30660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rgbClr val="595959"/>
                </a:solidFill>
              </a:rPr>
              <a:t>Source: Iris Holzer &amp; Houlton Lab (Cornell CALS) </a:t>
            </a:r>
            <a:endParaRPr sz="700">
              <a:solidFill>
                <a:srgbClr val="595959"/>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7" name="Shape 947"/>
        <p:cNvGrpSpPr/>
        <p:nvPr/>
      </p:nvGrpSpPr>
      <p:grpSpPr>
        <a:xfrm>
          <a:off x="0" y="0"/>
          <a:ext cx="0" cy="0"/>
          <a:chOff x="0" y="0"/>
          <a:chExt cx="0" cy="0"/>
        </a:xfrm>
      </p:grpSpPr>
      <p:cxnSp>
        <p:nvCxnSpPr>
          <p:cNvPr id="948" name="Google Shape;948;p89"/>
          <p:cNvCxnSpPr/>
          <p:nvPr/>
        </p:nvCxnSpPr>
        <p:spPr>
          <a:xfrm>
            <a:off x="81109" y="421565"/>
            <a:ext cx="8981700" cy="0"/>
          </a:xfrm>
          <a:prstGeom prst="straightConnector1">
            <a:avLst/>
          </a:prstGeom>
          <a:noFill/>
          <a:ln cap="flat" cmpd="sng" w="28575">
            <a:solidFill>
              <a:schemeClr val="dk1"/>
            </a:solidFill>
            <a:prstDash val="solid"/>
            <a:miter lim="800000"/>
            <a:headEnd len="sm" w="sm" type="none"/>
            <a:tailEnd len="sm" w="sm" type="none"/>
          </a:ln>
        </p:spPr>
      </p:cxnSp>
      <p:sp>
        <p:nvSpPr>
          <p:cNvPr id="949" name="Google Shape;949;p89"/>
          <p:cNvSpPr/>
          <p:nvPr/>
        </p:nvSpPr>
        <p:spPr>
          <a:xfrm>
            <a:off x="3535251" y="946598"/>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950" name="Google Shape;950;p89"/>
          <p:cNvSpPr/>
          <p:nvPr/>
        </p:nvSpPr>
        <p:spPr>
          <a:xfrm>
            <a:off x="0" y="0"/>
            <a:ext cx="9144000" cy="436800"/>
          </a:xfrm>
          <a:prstGeom prst="rect">
            <a:avLst/>
          </a:prstGeom>
          <a:solidFill>
            <a:srgbClr val="4A86E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51" name="Google Shape;951;p89"/>
          <p:cNvSpPr txBox="1"/>
          <p:nvPr/>
        </p:nvSpPr>
        <p:spPr>
          <a:xfrm>
            <a:off x="67682" y="32224"/>
            <a:ext cx="5316600" cy="377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2000">
                <a:solidFill>
                  <a:schemeClr val="lt1"/>
                </a:solidFill>
                <a:latin typeface="Helvetica Neue Light"/>
                <a:ea typeface="Helvetica Neue Light"/>
                <a:cs typeface="Helvetica Neue Light"/>
                <a:sym typeface="Helvetica Neue Light"/>
              </a:rPr>
              <a:t>Dynamic/kinetic carbon leakage analysis</a:t>
            </a:r>
            <a:endParaRPr sz="1100">
              <a:solidFill>
                <a:schemeClr val="lt1"/>
              </a:solidFill>
            </a:endParaRPr>
          </a:p>
        </p:txBody>
      </p:sp>
      <p:pic>
        <p:nvPicPr>
          <p:cNvPr id="952" name="Google Shape;952;p89"/>
          <p:cNvPicPr preferRelativeResize="0"/>
          <p:nvPr/>
        </p:nvPicPr>
        <p:blipFill rotWithShape="1">
          <a:blip r:embed="rId3">
            <a:alphaModFix amt="14000"/>
          </a:blip>
          <a:srcRect b="0" l="0" r="0" t="0"/>
          <a:stretch/>
        </p:blipFill>
        <p:spPr>
          <a:xfrm>
            <a:off x="7900514" y="76267"/>
            <a:ext cx="1110066" cy="261192"/>
          </a:xfrm>
          <a:prstGeom prst="rect">
            <a:avLst/>
          </a:prstGeom>
          <a:noFill/>
          <a:ln>
            <a:noFill/>
          </a:ln>
        </p:spPr>
      </p:pic>
      <p:pic>
        <p:nvPicPr>
          <p:cNvPr id="953" name="Google Shape;953;p89"/>
          <p:cNvPicPr preferRelativeResize="0"/>
          <p:nvPr/>
        </p:nvPicPr>
        <p:blipFill>
          <a:blip r:embed="rId4">
            <a:alphaModFix/>
          </a:blip>
          <a:stretch>
            <a:fillRect/>
          </a:stretch>
        </p:blipFill>
        <p:spPr>
          <a:xfrm>
            <a:off x="57150" y="493988"/>
            <a:ext cx="8981778" cy="4603283"/>
          </a:xfrm>
          <a:prstGeom prst="rect">
            <a:avLst/>
          </a:prstGeom>
          <a:noFill/>
          <a:ln>
            <a:noFill/>
          </a:ln>
        </p:spPr>
      </p:pic>
      <p:pic>
        <p:nvPicPr>
          <p:cNvPr id="954" name="Google Shape;954;p89"/>
          <p:cNvPicPr preferRelativeResize="0"/>
          <p:nvPr/>
        </p:nvPicPr>
        <p:blipFill rotWithShape="1">
          <a:blip r:embed="rId3">
            <a:alphaModFix amt="74000"/>
          </a:blip>
          <a:srcRect b="0" l="0" r="0" t="0"/>
          <a:stretch/>
        </p:blipFill>
        <p:spPr>
          <a:xfrm>
            <a:off x="7900514" y="76267"/>
            <a:ext cx="1110066" cy="261192"/>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9" name="Shape 959"/>
        <p:cNvGrpSpPr/>
        <p:nvPr/>
      </p:nvGrpSpPr>
      <p:grpSpPr>
        <a:xfrm>
          <a:off x="0" y="0"/>
          <a:ext cx="0" cy="0"/>
          <a:chOff x="0" y="0"/>
          <a:chExt cx="0" cy="0"/>
        </a:xfrm>
      </p:grpSpPr>
      <p:cxnSp>
        <p:nvCxnSpPr>
          <p:cNvPr id="960" name="Google Shape;960;p90"/>
          <p:cNvCxnSpPr/>
          <p:nvPr/>
        </p:nvCxnSpPr>
        <p:spPr>
          <a:xfrm>
            <a:off x="81109" y="421565"/>
            <a:ext cx="8981700" cy="0"/>
          </a:xfrm>
          <a:prstGeom prst="straightConnector1">
            <a:avLst/>
          </a:prstGeom>
          <a:noFill/>
          <a:ln cap="flat" cmpd="sng" w="28575">
            <a:solidFill>
              <a:schemeClr val="dk1"/>
            </a:solidFill>
            <a:prstDash val="solid"/>
            <a:miter lim="800000"/>
            <a:headEnd len="sm" w="sm" type="none"/>
            <a:tailEnd len="sm" w="sm" type="none"/>
          </a:ln>
        </p:spPr>
      </p:cxnSp>
      <p:sp>
        <p:nvSpPr>
          <p:cNvPr id="961" name="Google Shape;961;p90"/>
          <p:cNvSpPr/>
          <p:nvPr/>
        </p:nvSpPr>
        <p:spPr>
          <a:xfrm>
            <a:off x="3535251" y="946598"/>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962" name="Google Shape;962;p90"/>
          <p:cNvSpPr/>
          <p:nvPr/>
        </p:nvSpPr>
        <p:spPr>
          <a:xfrm>
            <a:off x="0" y="0"/>
            <a:ext cx="9144000" cy="436800"/>
          </a:xfrm>
          <a:prstGeom prst="rect">
            <a:avLst/>
          </a:prstGeom>
          <a:solidFill>
            <a:srgbClr val="4A86E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63" name="Google Shape;963;p90"/>
          <p:cNvSpPr txBox="1"/>
          <p:nvPr/>
        </p:nvSpPr>
        <p:spPr>
          <a:xfrm>
            <a:off x="67682" y="32224"/>
            <a:ext cx="5316600" cy="377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2000">
                <a:solidFill>
                  <a:schemeClr val="lt1"/>
                </a:solidFill>
                <a:latin typeface="Helvetica Neue Light"/>
                <a:ea typeface="Helvetica Neue Light"/>
                <a:cs typeface="Helvetica Neue Light"/>
                <a:sym typeface="Helvetica Neue Light"/>
              </a:rPr>
              <a:t>Enhanced rock weathering on managed lands</a:t>
            </a:r>
            <a:endParaRPr sz="1100">
              <a:solidFill>
                <a:schemeClr val="lt1"/>
              </a:solidFill>
            </a:endParaRPr>
          </a:p>
        </p:txBody>
      </p:sp>
      <p:pic>
        <p:nvPicPr>
          <p:cNvPr id="964" name="Google Shape;964;p90"/>
          <p:cNvPicPr preferRelativeResize="0"/>
          <p:nvPr/>
        </p:nvPicPr>
        <p:blipFill rotWithShape="1">
          <a:blip r:embed="rId3">
            <a:alphaModFix amt="14000"/>
          </a:blip>
          <a:srcRect b="0" l="0" r="0" t="0"/>
          <a:stretch/>
        </p:blipFill>
        <p:spPr>
          <a:xfrm>
            <a:off x="7900514" y="76267"/>
            <a:ext cx="1110066" cy="261192"/>
          </a:xfrm>
          <a:prstGeom prst="rect">
            <a:avLst/>
          </a:prstGeom>
          <a:noFill/>
          <a:ln>
            <a:noFill/>
          </a:ln>
        </p:spPr>
      </p:pic>
      <p:pic>
        <p:nvPicPr>
          <p:cNvPr id="965" name="Google Shape;965;p90"/>
          <p:cNvPicPr preferRelativeResize="0"/>
          <p:nvPr/>
        </p:nvPicPr>
        <p:blipFill>
          <a:blip r:embed="rId4">
            <a:alphaModFix/>
          </a:blip>
          <a:stretch>
            <a:fillRect/>
          </a:stretch>
        </p:blipFill>
        <p:spPr>
          <a:xfrm>
            <a:off x="57150" y="493988"/>
            <a:ext cx="8981776" cy="4637330"/>
          </a:xfrm>
          <a:prstGeom prst="rect">
            <a:avLst/>
          </a:prstGeom>
          <a:noFill/>
          <a:ln>
            <a:noFill/>
          </a:ln>
        </p:spPr>
      </p:pic>
      <p:pic>
        <p:nvPicPr>
          <p:cNvPr id="966" name="Google Shape;966;p90"/>
          <p:cNvPicPr preferRelativeResize="0"/>
          <p:nvPr/>
        </p:nvPicPr>
        <p:blipFill rotWithShape="1">
          <a:blip r:embed="rId3">
            <a:alphaModFix amt="74000"/>
          </a:blip>
          <a:srcRect b="0" l="0" r="0" t="0"/>
          <a:stretch/>
        </p:blipFill>
        <p:spPr>
          <a:xfrm>
            <a:off x="7900514" y="76267"/>
            <a:ext cx="1110066" cy="261192"/>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1" name="Shape 971"/>
        <p:cNvGrpSpPr/>
        <p:nvPr/>
      </p:nvGrpSpPr>
      <p:grpSpPr>
        <a:xfrm>
          <a:off x="0" y="0"/>
          <a:ext cx="0" cy="0"/>
          <a:chOff x="0" y="0"/>
          <a:chExt cx="0" cy="0"/>
        </a:xfrm>
      </p:grpSpPr>
      <p:cxnSp>
        <p:nvCxnSpPr>
          <p:cNvPr id="972" name="Google Shape;972;p91"/>
          <p:cNvCxnSpPr/>
          <p:nvPr/>
        </p:nvCxnSpPr>
        <p:spPr>
          <a:xfrm>
            <a:off x="81109" y="421565"/>
            <a:ext cx="8981700" cy="0"/>
          </a:xfrm>
          <a:prstGeom prst="straightConnector1">
            <a:avLst/>
          </a:prstGeom>
          <a:noFill/>
          <a:ln cap="flat" cmpd="sng" w="28575">
            <a:solidFill>
              <a:schemeClr val="dk1"/>
            </a:solidFill>
            <a:prstDash val="solid"/>
            <a:miter lim="800000"/>
            <a:headEnd len="sm" w="sm" type="none"/>
            <a:tailEnd len="sm" w="sm" type="none"/>
          </a:ln>
        </p:spPr>
      </p:cxnSp>
      <p:sp>
        <p:nvSpPr>
          <p:cNvPr id="973" name="Google Shape;973;p91"/>
          <p:cNvSpPr/>
          <p:nvPr/>
        </p:nvSpPr>
        <p:spPr>
          <a:xfrm>
            <a:off x="3535251" y="946598"/>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974" name="Google Shape;974;p91"/>
          <p:cNvSpPr/>
          <p:nvPr/>
        </p:nvSpPr>
        <p:spPr>
          <a:xfrm>
            <a:off x="0" y="0"/>
            <a:ext cx="9144000" cy="436800"/>
          </a:xfrm>
          <a:prstGeom prst="rect">
            <a:avLst/>
          </a:prstGeom>
          <a:solidFill>
            <a:srgbClr val="4A86E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75" name="Google Shape;975;p91"/>
          <p:cNvSpPr txBox="1"/>
          <p:nvPr/>
        </p:nvSpPr>
        <p:spPr>
          <a:xfrm>
            <a:off x="67682" y="32224"/>
            <a:ext cx="5316600" cy="377100"/>
          </a:xfrm>
          <a:prstGeom prst="rect">
            <a:avLst/>
          </a:prstGeom>
          <a:solidFill>
            <a:srgbClr val="4A86E8"/>
          </a:solid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2000">
                <a:solidFill>
                  <a:schemeClr val="lt1"/>
                </a:solidFill>
                <a:latin typeface="Helvetica Neue Light"/>
                <a:ea typeface="Helvetica Neue Light"/>
                <a:cs typeface="Helvetica Neue Light"/>
                <a:sym typeface="Helvetica Neue Light"/>
              </a:rPr>
              <a:t>Enhanced rock weathering on managed lands</a:t>
            </a:r>
            <a:endParaRPr sz="2000">
              <a:solidFill>
                <a:schemeClr val="lt1"/>
              </a:solidFill>
              <a:latin typeface="Helvetica Neue Light"/>
              <a:ea typeface="Helvetica Neue Light"/>
              <a:cs typeface="Helvetica Neue Light"/>
              <a:sym typeface="Helvetica Neue Light"/>
            </a:endParaRPr>
          </a:p>
        </p:txBody>
      </p:sp>
      <p:pic>
        <p:nvPicPr>
          <p:cNvPr id="976" name="Google Shape;976;p91"/>
          <p:cNvPicPr preferRelativeResize="0"/>
          <p:nvPr/>
        </p:nvPicPr>
        <p:blipFill rotWithShape="1">
          <a:blip r:embed="rId3">
            <a:alphaModFix amt="14000"/>
          </a:blip>
          <a:srcRect b="0" l="0" r="0" t="0"/>
          <a:stretch/>
        </p:blipFill>
        <p:spPr>
          <a:xfrm>
            <a:off x="7900514" y="76267"/>
            <a:ext cx="1110066" cy="261192"/>
          </a:xfrm>
          <a:prstGeom prst="rect">
            <a:avLst/>
          </a:prstGeom>
          <a:noFill/>
          <a:ln>
            <a:noFill/>
          </a:ln>
        </p:spPr>
      </p:pic>
      <p:pic>
        <p:nvPicPr>
          <p:cNvPr id="977" name="Google Shape;977;p91"/>
          <p:cNvPicPr preferRelativeResize="0"/>
          <p:nvPr/>
        </p:nvPicPr>
        <p:blipFill>
          <a:blip r:embed="rId4">
            <a:alphaModFix/>
          </a:blip>
          <a:stretch>
            <a:fillRect/>
          </a:stretch>
        </p:blipFill>
        <p:spPr>
          <a:xfrm>
            <a:off x="57150" y="493988"/>
            <a:ext cx="8981776" cy="4601834"/>
          </a:xfrm>
          <a:prstGeom prst="rect">
            <a:avLst/>
          </a:prstGeom>
          <a:noFill/>
          <a:ln>
            <a:noFill/>
          </a:ln>
        </p:spPr>
      </p:pic>
      <p:pic>
        <p:nvPicPr>
          <p:cNvPr id="978" name="Google Shape;978;p91"/>
          <p:cNvPicPr preferRelativeResize="0"/>
          <p:nvPr/>
        </p:nvPicPr>
        <p:blipFill rotWithShape="1">
          <a:blip r:embed="rId3">
            <a:alphaModFix amt="74000"/>
          </a:blip>
          <a:srcRect b="0" l="0" r="0" t="0"/>
          <a:stretch/>
        </p:blipFill>
        <p:spPr>
          <a:xfrm>
            <a:off x="7900514" y="76267"/>
            <a:ext cx="1110066" cy="261192"/>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3" name="Shape 983"/>
        <p:cNvGrpSpPr/>
        <p:nvPr/>
      </p:nvGrpSpPr>
      <p:grpSpPr>
        <a:xfrm>
          <a:off x="0" y="0"/>
          <a:ext cx="0" cy="0"/>
          <a:chOff x="0" y="0"/>
          <a:chExt cx="0" cy="0"/>
        </a:xfrm>
      </p:grpSpPr>
      <p:sp>
        <p:nvSpPr>
          <p:cNvPr id="984" name="Google Shape;984;p92"/>
          <p:cNvSpPr/>
          <p:nvPr/>
        </p:nvSpPr>
        <p:spPr>
          <a:xfrm>
            <a:off x="0" y="0"/>
            <a:ext cx="9144000" cy="436800"/>
          </a:xfrm>
          <a:prstGeom prst="rect">
            <a:avLst/>
          </a:prstGeom>
          <a:solidFill>
            <a:srgbClr val="4A86E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985" name="Google Shape;985;p92"/>
          <p:cNvCxnSpPr/>
          <p:nvPr/>
        </p:nvCxnSpPr>
        <p:spPr>
          <a:xfrm>
            <a:off x="81109" y="421565"/>
            <a:ext cx="8981700" cy="0"/>
          </a:xfrm>
          <a:prstGeom prst="straightConnector1">
            <a:avLst/>
          </a:prstGeom>
          <a:noFill/>
          <a:ln cap="flat" cmpd="sng" w="28575">
            <a:solidFill>
              <a:schemeClr val="dk1"/>
            </a:solidFill>
            <a:prstDash val="solid"/>
            <a:miter lim="800000"/>
            <a:headEnd len="sm" w="sm" type="none"/>
            <a:tailEnd len="sm" w="sm" type="none"/>
          </a:ln>
        </p:spPr>
      </p:cxnSp>
      <p:sp>
        <p:nvSpPr>
          <p:cNvPr id="986" name="Google Shape;986;p92"/>
          <p:cNvSpPr/>
          <p:nvPr/>
        </p:nvSpPr>
        <p:spPr>
          <a:xfrm>
            <a:off x="3535251" y="946598"/>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pic>
        <p:nvPicPr>
          <p:cNvPr descr="Chart&#10;&#10;Description automatically generated" id="987" name="Google Shape;987;p92"/>
          <p:cNvPicPr preferRelativeResize="0"/>
          <p:nvPr/>
        </p:nvPicPr>
        <p:blipFill rotWithShape="1">
          <a:blip r:embed="rId3">
            <a:alphaModFix/>
          </a:blip>
          <a:srcRect b="0" l="0" r="0" t="0"/>
          <a:stretch/>
        </p:blipFill>
        <p:spPr>
          <a:xfrm>
            <a:off x="2278800" y="745402"/>
            <a:ext cx="4358128" cy="3466022"/>
          </a:xfrm>
          <a:prstGeom prst="rect">
            <a:avLst/>
          </a:prstGeom>
          <a:noFill/>
          <a:ln>
            <a:noFill/>
          </a:ln>
        </p:spPr>
      </p:pic>
      <p:sp>
        <p:nvSpPr>
          <p:cNvPr id="988" name="Google Shape;988;p92"/>
          <p:cNvSpPr txBox="1"/>
          <p:nvPr/>
        </p:nvSpPr>
        <p:spPr>
          <a:xfrm>
            <a:off x="67674" y="32222"/>
            <a:ext cx="5807100" cy="377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2000">
                <a:solidFill>
                  <a:srgbClr val="FFFFFF"/>
                </a:solidFill>
                <a:latin typeface="Helvetica Neue Light"/>
                <a:ea typeface="Helvetica Neue Light"/>
                <a:cs typeface="Helvetica Neue Light"/>
                <a:sym typeface="Helvetica Neue Light"/>
              </a:rPr>
              <a:t>Optimized CO2 capture rates</a:t>
            </a:r>
            <a:endParaRPr sz="1100">
              <a:solidFill>
                <a:srgbClr val="FFFFFF"/>
              </a:solidFill>
            </a:endParaRPr>
          </a:p>
        </p:txBody>
      </p:sp>
      <p:pic>
        <p:nvPicPr>
          <p:cNvPr id="989" name="Google Shape;989;p92"/>
          <p:cNvPicPr preferRelativeResize="0"/>
          <p:nvPr/>
        </p:nvPicPr>
        <p:blipFill rotWithShape="1">
          <a:blip r:embed="rId4">
            <a:alphaModFix amt="14000"/>
          </a:blip>
          <a:srcRect b="0" l="0" r="0" t="0"/>
          <a:stretch/>
        </p:blipFill>
        <p:spPr>
          <a:xfrm>
            <a:off x="7900514" y="76267"/>
            <a:ext cx="1110066" cy="261192"/>
          </a:xfrm>
          <a:prstGeom prst="rect">
            <a:avLst/>
          </a:prstGeom>
          <a:noFill/>
          <a:ln>
            <a:noFill/>
          </a:ln>
        </p:spPr>
      </p:pic>
      <p:sp>
        <p:nvSpPr>
          <p:cNvPr id="990" name="Google Shape;990;p92"/>
          <p:cNvSpPr txBox="1"/>
          <p:nvPr/>
        </p:nvSpPr>
        <p:spPr>
          <a:xfrm>
            <a:off x="3535247" y="4359066"/>
            <a:ext cx="2519400" cy="500100"/>
          </a:xfrm>
          <a:prstGeom prst="rect">
            <a:avLst/>
          </a:prstGeom>
          <a:noFill/>
          <a:ln>
            <a:noFill/>
          </a:ln>
        </p:spPr>
        <p:txBody>
          <a:bodyPr anchorCtr="0" anchor="t" bIns="34275" lIns="34275" spcFirstLastPara="1" rIns="34275" wrap="square" tIns="34275">
            <a:spAutoFit/>
          </a:bodyPr>
          <a:lstStyle/>
          <a:p>
            <a:pPr indent="0" lvl="0" marL="0" rtl="0" algn="ctr">
              <a:spcBef>
                <a:spcPts val="0"/>
              </a:spcBef>
              <a:spcAft>
                <a:spcPts val="0"/>
              </a:spcAft>
              <a:buNone/>
            </a:pPr>
            <a:r>
              <a:rPr b="1" lang="en" sz="1400">
                <a:solidFill>
                  <a:srgbClr val="4A86E8"/>
                </a:solidFill>
                <a:latin typeface="Helvetica Neue"/>
                <a:ea typeface="Helvetica Neue"/>
                <a:cs typeface="Helvetica Neue"/>
                <a:sym typeface="Helvetica Neue"/>
              </a:rPr>
              <a:t>Lithos maximizes reliable capture.</a:t>
            </a:r>
            <a:endParaRPr b="1" sz="1100">
              <a:solidFill>
                <a:srgbClr val="4A86E8"/>
              </a:solidFill>
            </a:endParaRPr>
          </a:p>
        </p:txBody>
      </p:sp>
      <p:sp>
        <p:nvSpPr>
          <p:cNvPr id="991" name="Google Shape;991;p92"/>
          <p:cNvSpPr txBox="1"/>
          <p:nvPr/>
        </p:nvSpPr>
        <p:spPr>
          <a:xfrm>
            <a:off x="266269" y="4761441"/>
            <a:ext cx="2068800" cy="2079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rPr b="1" lang="en" sz="900">
                <a:solidFill>
                  <a:schemeClr val="dk1"/>
                </a:solidFill>
                <a:latin typeface="Helvetica Neue"/>
                <a:ea typeface="Helvetica Neue"/>
                <a:cs typeface="Helvetica Neue"/>
                <a:sym typeface="Helvetica Neue"/>
              </a:rPr>
              <a:t>Source:  Lithos Team, 2021-2022.</a:t>
            </a:r>
            <a:endParaRPr b="1" sz="500">
              <a:solidFill>
                <a:schemeClr val="dk1"/>
              </a:solidFill>
            </a:endParaRPr>
          </a:p>
        </p:txBody>
      </p:sp>
      <p:sp>
        <p:nvSpPr>
          <p:cNvPr id="992" name="Google Shape;992;p92"/>
          <p:cNvSpPr txBox="1"/>
          <p:nvPr/>
        </p:nvSpPr>
        <p:spPr>
          <a:xfrm>
            <a:off x="7137750" y="1710516"/>
            <a:ext cx="1437600" cy="145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000">
                <a:solidFill>
                  <a:srgbClr val="595959"/>
                </a:solidFill>
                <a:latin typeface="Helvetica Neue"/>
                <a:ea typeface="Helvetica Neue"/>
                <a:cs typeface="Helvetica Neue"/>
                <a:sym typeface="Helvetica Neue"/>
              </a:rPr>
              <a:t>Left: </a:t>
            </a:r>
            <a:r>
              <a:rPr lang="en" sz="1000">
                <a:solidFill>
                  <a:srgbClr val="595959"/>
                </a:solidFill>
                <a:latin typeface="Helvetica Neue Light"/>
                <a:ea typeface="Helvetica Neue Light"/>
                <a:cs typeface="Helvetica Neue Light"/>
                <a:sym typeface="Helvetica Neue Light"/>
              </a:rPr>
              <a:t>Capture rates for our SCEPTER- optimized row-cropped corn plots in the Midwest. Yearly permanent capture rates went up to 6-8 tons of carbon per acre per year. </a:t>
            </a:r>
            <a:endParaRPr sz="1400">
              <a:solidFill>
                <a:srgbClr val="4A86E8"/>
              </a:solidFill>
              <a:latin typeface="Helvetica Neue Light"/>
              <a:ea typeface="Helvetica Neue Light"/>
              <a:cs typeface="Helvetica Neue Light"/>
              <a:sym typeface="Helvetica Neue Light"/>
            </a:endParaRPr>
          </a:p>
        </p:txBody>
      </p:sp>
      <p:sp>
        <p:nvSpPr>
          <p:cNvPr id="993" name="Google Shape;993;p92"/>
          <p:cNvSpPr txBox="1"/>
          <p:nvPr/>
        </p:nvSpPr>
        <p:spPr>
          <a:xfrm>
            <a:off x="4651209" y="4784503"/>
            <a:ext cx="4310100" cy="253800"/>
          </a:xfrm>
          <a:prstGeom prst="rect">
            <a:avLst/>
          </a:prstGeom>
          <a:noFill/>
          <a:ln>
            <a:noFill/>
          </a:ln>
        </p:spPr>
        <p:txBody>
          <a:bodyPr anchorCtr="0" anchor="t" bIns="34275" lIns="34275" spcFirstLastPara="1" rIns="34275" wrap="square" tIns="34275">
            <a:spAutoFit/>
          </a:bodyPr>
          <a:lstStyle/>
          <a:p>
            <a:pPr indent="0" lvl="0" marL="0" rtl="0" algn="r">
              <a:spcBef>
                <a:spcPts val="0"/>
              </a:spcBef>
              <a:spcAft>
                <a:spcPts val="0"/>
              </a:spcAft>
              <a:buNone/>
            </a:pPr>
            <a:r>
              <a:rPr lang="en" sz="600">
                <a:solidFill>
                  <a:srgbClr val="CC0000"/>
                </a:solidFill>
              </a:rPr>
              <a:t>confidential - do not distribute without permission.</a:t>
            </a:r>
            <a:endParaRPr sz="600">
              <a:solidFill>
                <a:srgbClr val="CC0000"/>
              </a:solidFill>
            </a:endParaRPr>
          </a:p>
          <a:p>
            <a:pPr indent="0" lvl="0" marL="0" rtl="0" algn="r">
              <a:spcBef>
                <a:spcPts val="0"/>
              </a:spcBef>
              <a:spcAft>
                <a:spcPts val="0"/>
              </a:spcAft>
              <a:buNone/>
            </a:pPr>
            <a:r>
              <a:rPr lang="en" sz="600">
                <a:solidFill>
                  <a:srgbClr val="CC0000"/>
                </a:solidFill>
              </a:rPr>
              <a:t>Will be published in 2023. </a:t>
            </a:r>
            <a:endParaRPr sz="600">
              <a:solidFill>
                <a:srgbClr val="CC0000"/>
              </a:solidFill>
            </a:endParaRPr>
          </a:p>
        </p:txBody>
      </p:sp>
      <p:pic>
        <p:nvPicPr>
          <p:cNvPr id="994" name="Google Shape;994;p92"/>
          <p:cNvPicPr preferRelativeResize="0"/>
          <p:nvPr/>
        </p:nvPicPr>
        <p:blipFill rotWithShape="1">
          <a:blip r:embed="rId4">
            <a:alphaModFix amt="74000"/>
          </a:blip>
          <a:srcRect b="0" l="0" r="0" t="0"/>
          <a:stretch/>
        </p:blipFill>
        <p:spPr>
          <a:xfrm>
            <a:off x="7900514" y="76267"/>
            <a:ext cx="1110066" cy="261192"/>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998" name="Shape 998"/>
        <p:cNvGrpSpPr/>
        <p:nvPr/>
      </p:nvGrpSpPr>
      <p:grpSpPr>
        <a:xfrm>
          <a:off x="0" y="0"/>
          <a:ext cx="0" cy="0"/>
          <a:chOff x="0" y="0"/>
          <a:chExt cx="0" cy="0"/>
        </a:xfrm>
      </p:grpSpPr>
      <p:sp>
        <p:nvSpPr>
          <p:cNvPr id="999" name="Google Shape;999;p93"/>
          <p:cNvSpPr txBox="1"/>
          <p:nvPr/>
        </p:nvSpPr>
        <p:spPr>
          <a:xfrm>
            <a:off x="967827" y="2115875"/>
            <a:ext cx="58143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500">
                <a:solidFill>
                  <a:schemeClr val="lt1"/>
                </a:solidFill>
                <a:latin typeface="Helvetica Neue Light"/>
                <a:ea typeface="Helvetica Neue Light"/>
                <a:cs typeface="Helvetica Neue Light"/>
                <a:sym typeface="Helvetica Neue Light"/>
              </a:rPr>
              <a:t>Summary &amp; Collaboration</a:t>
            </a:r>
            <a:endParaRPr sz="4500">
              <a:solidFill>
                <a:schemeClr val="lt1"/>
              </a:solidFill>
              <a:latin typeface="Helvetica Neue Light"/>
              <a:ea typeface="Helvetica Neue Light"/>
              <a:cs typeface="Helvetica Neue Light"/>
              <a:sym typeface="Helvetica Neue Light"/>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3" name="Shape 1003"/>
        <p:cNvGrpSpPr/>
        <p:nvPr/>
      </p:nvGrpSpPr>
      <p:grpSpPr>
        <a:xfrm>
          <a:off x="0" y="0"/>
          <a:ext cx="0" cy="0"/>
          <a:chOff x="0" y="0"/>
          <a:chExt cx="0" cy="0"/>
        </a:xfrm>
      </p:grpSpPr>
      <p:pic>
        <p:nvPicPr>
          <p:cNvPr id="1004" name="Google Shape;1004;p94"/>
          <p:cNvPicPr preferRelativeResize="0"/>
          <p:nvPr/>
        </p:nvPicPr>
        <p:blipFill>
          <a:blip r:embed="rId3">
            <a:alphaModFix/>
          </a:blip>
          <a:stretch>
            <a:fillRect/>
          </a:stretch>
        </p:blipFill>
        <p:spPr>
          <a:xfrm>
            <a:off x="0" y="0"/>
            <a:ext cx="9144000" cy="5143499"/>
          </a:xfrm>
          <a:prstGeom prst="rect">
            <a:avLst/>
          </a:prstGeom>
          <a:noFill/>
          <a:ln>
            <a:noFill/>
          </a:ln>
        </p:spPr>
      </p:pic>
      <p:sp>
        <p:nvSpPr>
          <p:cNvPr id="1005" name="Google Shape;1005;p94"/>
          <p:cNvSpPr txBox="1"/>
          <p:nvPr/>
        </p:nvSpPr>
        <p:spPr>
          <a:xfrm>
            <a:off x="4980425" y="2672075"/>
            <a:ext cx="3000000" cy="4002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1200"/>
              </a:spcAft>
              <a:buNone/>
            </a:pPr>
            <a:r>
              <a:t/>
            </a:r>
            <a:endParaRPr sz="1400"/>
          </a:p>
        </p:txBody>
      </p:sp>
      <p:sp>
        <p:nvSpPr>
          <p:cNvPr id="1006" name="Google Shape;1006;p94"/>
          <p:cNvSpPr txBox="1"/>
          <p:nvPr/>
        </p:nvSpPr>
        <p:spPr>
          <a:xfrm>
            <a:off x="415325" y="293600"/>
            <a:ext cx="5392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400"/>
              <a:t>Why Agricultural lands? </a:t>
            </a:r>
            <a:endParaRPr b="1" sz="1400"/>
          </a:p>
        </p:txBody>
      </p:sp>
      <p:pic>
        <p:nvPicPr>
          <p:cNvPr id="1007" name="Google Shape;1007;p94"/>
          <p:cNvPicPr preferRelativeResize="0"/>
          <p:nvPr/>
        </p:nvPicPr>
        <p:blipFill rotWithShape="1">
          <a:blip r:embed="rId4">
            <a:alphaModFix/>
          </a:blip>
          <a:srcRect b="0" l="0" r="57341" t="21420"/>
          <a:stretch/>
        </p:blipFill>
        <p:spPr>
          <a:xfrm>
            <a:off x="0" y="1504725"/>
            <a:ext cx="3900677" cy="2030475"/>
          </a:xfrm>
          <a:prstGeom prst="rect">
            <a:avLst/>
          </a:prstGeom>
          <a:noFill/>
          <a:ln>
            <a:noFill/>
          </a:ln>
        </p:spPr>
      </p:pic>
      <p:pic>
        <p:nvPicPr>
          <p:cNvPr id="1008" name="Google Shape;1008;p94"/>
          <p:cNvPicPr preferRelativeResize="0"/>
          <p:nvPr/>
        </p:nvPicPr>
        <p:blipFill rotWithShape="1">
          <a:blip r:embed="rId4">
            <a:alphaModFix/>
          </a:blip>
          <a:srcRect b="0" l="57588" r="24816" t="21420"/>
          <a:stretch/>
        </p:blipFill>
        <p:spPr>
          <a:xfrm>
            <a:off x="3767563" y="1504725"/>
            <a:ext cx="1608875" cy="2030475"/>
          </a:xfrm>
          <a:prstGeom prst="rect">
            <a:avLst/>
          </a:prstGeom>
          <a:noFill/>
          <a:ln>
            <a:noFill/>
          </a:ln>
        </p:spPr>
      </p:pic>
      <p:pic>
        <p:nvPicPr>
          <p:cNvPr id="1009" name="Google Shape;1009;p94"/>
          <p:cNvPicPr preferRelativeResize="0"/>
          <p:nvPr/>
        </p:nvPicPr>
        <p:blipFill rotWithShape="1">
          <a:blip r:embed="rId4">
            <a:alphaModFix/>
          </a:blip>
          <a:srcRect b="0" l="41202" r="41202" t="21420"/>
          <a:stretch/>
        </p:blipFill>
        <p:spPr>
          <a:xfrm>
            <a:off x="5337688" y="1504725"/>
            <a:ext cx="1608875" cy="2030475"/>
          </a:xfrm>
          <a:prstGeom prst="rect">
            <a:avLst/>
          </a:prstGeom>
          <a:noFill/>
          <a:ln>
            <a:noFill/>
          </a:ln>
        </p:spPr>
      </p:pic>
      <p:pic>
        <p:nvPicPr>
          <p:cNvPr id="1010" name="Google Shape;1010;p94"/>
          <p:cNvPicPr preferRelativeResize="0"/>
          <p:nvPr/>
        </p:nvPicPr>
        <p:blipFill>
          <a:blip r:embed="rId5">
            <a:alphaModFix/>
          </a:blip>
          <a:stretch>
            <a:fillRect/>
          </a:stretch>
        </p:blipFill>
        <p:spPr>
          <a:xfrm>
            <a:off x="0" y="0"/>
            <a:ext cx="9144000" cy="5143500"/>
          </a:xfrm>
          <a:prstGeom prst="rect">
            <a:avLst/>
          </a:prstGeom>
          <a:noFill/>
          <a:ln>
            <a:noFill/>
          </a:ln>
        </p:spPr>
      </p:pic>
      <p:sp>
        <p:nvSpPr>
          <p:cNvPr id="1011" name="Google Shape;1011;p94"/>
          <p:cNvSpPr txBox="1"/>
          <p:nvPr/>
        </p:nvSpPr>
        <p:spPr>
          <a:xfrm>
            <a:off x="415325" y="293600"/>
            <a:ext cx="5392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400"/>
              <a:t>Why do farmers want this? </a:t>
            </a:r>
            <a:endParaRPr b="1" sz="1400"/>
          </a:p>
        </p:txBody>
      </p:sp>
      <p:pic>
        <p:nvPicPr>
          <p:cNvPr id="1012" name="Google Shape;1012;p94"/>
          <p:cNvPicPr preferRelativeResize="0"/>
          <p:nvPr/>
        </p:nvPicPr>
        <p:blipFill rotWithShape="1">
          <a:blip r:embed="rId6">
            <a:alphaModFix amt="30000"/>
          </a:blip>
          <a:srcRect b="0" l="0" r="0" t="0"/>
          <a:stretch/>
        </p:blipFill>
        <p:spPr>
          <a:xfrm>
            <a:off x="7900514" y="76267"/>
            <a:ext cx="1110066" cy="261192"/>
          </a:xfrm>
          <a:prstGeom prst="rect">
            <a:avLst/>
          </a:prstGeom>
          <a:noFill/>
          <a:ln>
            <a:noFill/>
          </a:ln>
        </p:spPr>
      </p:pic>
      <p:pic>
        <p:nvPicPr>
          <p:cNvPr id="1013" name="Google Shape;1013;p94"/>
          <p:cNvPicPr preferRelativeResize="0"/>
          <p:nvPr/>
        </p:nvPicPr>
        <p:blipFill rotWithShape="1">
          <a:blip r:embed="rId6">
            <a:alphaModFix amt="74000"/>
          </a:blip>
          <a:srcRect b="0" l="0" r="0" t="0"/>
          <a:stretch/>
        </p:blipFill>
        <p:spPr>
          <a:xfrm>
            <a:off x="7900514" y="76267"/>
            <a:ext cx="1110066" cy="261192"/>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7" name="Shape 1017"/>
        <p:cNvGrpSpPr/>
        <p:nvPr/>
      </p:nvGrpSpPr>
      <p:grpSpPr>
        <a:xfrm>
          <a:off x="0" y="0"/>
          <a:ext cx="0" cy="0"/>
          <a:chOff x="0" y="0"/>
          <a:chExt cx="0" cy="0"/>
        </a:xfrm>
      </p:grpSpPr>
      <p:pic>
        <p:nvPicPr>
          <p:cNvPr id="1018" name="Google Shape;1018;p95"/>
          <p:cNvPicPr preferRelativeResize="0"/>
          <p:nvPr/>
        </p:nvPicPr>
        <p:blipFill>
          <a:blip r:embed="rId3">
            <a:alphaModFix/>
          </a:blip>
          <a:stretch>
            <a:fillRect/>
          </a:stretch>
        </p:blipFill>
        <p:spPr>
          <a:xfrm>
            <a:off x="0" y="0"/>
            <a:ext cx="9144000" cy="5143500"/>
          </a:xfrm>
          <a:prstGeom prst="rect">
            <a:avLst/>
          </a:prstGeom>
          <a:noFill/>
          <a:ln>
            <a:noFill/>
          </a:ln>
        </p:spPr>
      </p:pic>
      <p:sp>
        <p:nvSpPr>
          <p:cNvPr id="1019" name="Google Shape;1019;p95"/>
          <p:cNvSpPr txBox="1"/>
          <p:nvPr/>
        </p:nvSpPr>
        <p:spPr>
          <a:xfrm>
            <a:off x="4980425" y="2672075"/>
            <a:ext cx="3000000" cy="4002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1200"/>
              </a:spcAft>
              <a:buNone/>
            </a:pPr>
            <a:r>
              <a:t/>
            </a:r>
            <a:endParaRPr sz="1400"/>
          </a:p>
        </p:txBody>
      </p:sp>
      <p:sp>
        <p:nvSpPr>
          <p:cNvPr id="1020" name="Google Shape;1020;p95"/>
          <p:cNvSpPr txBox="1"/>
          <p:nvPr/>
        </p:nvSpPr>
        <p:spPr>
          <a:xfrm>
            <a:off x="415325" y="293600"/>
            <a:ext cx="53925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400">
                <a:solidFill>
                  <a:schemeClr val="dk1"/>
                </a:solidFill>
              </a:rPr>
              <a:t>Why do farmers want this? </a:t>
            </a:r>
            <a:endParaRPr b="1" sz="1400">
              <a:solidFill>
                <a:schemeClr val="dk1"/>
              </a:solidFill>
            </a:endParaRPr>
          </a:p>
          <a:p>
            <a:pPr indent="0" lvl="0" marL="0" rtl="0" algn="l">
              <a:spcBef>
                <a:spcPts val="0"/>
              </a:spcBef>
              <a:spcAft>
                <a:spcPts val="0"/>
              </a:spcAft>
              <a:buNone/>
            </a:pPr>
            <a:r>
              <a:t/>
            </a:r>
            <a:endParaRPr b="1" sz="1400">
              <a:solidFill>
                <a:schemeClr val="dk1"/>
              </a:solidFill>
            </a:endParaRPr>
          </a:p>
        </p:txBody>
      </p:sp>
      <p:pic>
        <p:nvPicPr>
          <p:cNvPr id="1021" name="Google Shape;1021;p95"/>
          <p:cNvPicPr preferRelativeResize="0"/>
          <p:nvPr/>
        </p:nvPicPr>
        <p:blipFill rotWithShape="1">
          <a:blip r:embed="rId4">
            <a:alphaModFix/>
          </a:blip>
          <a:srcRect b="8984" l="0" r="78087" t="21421"/>
          <a:stretch/>
        </p:blipFill>
        <p:spPr>
          <a:xfrm>
            <a:off x="0" y="1504725"/>
            <a:ext cx="2003698" cy="1798350"/>
          </a:xfrm>
          <a:prstGeom prst="rect">
            <a:avLst/>
          </a:prstGeom>
          <a:noFill/>
          <a:ln>
            <a:noFill/>
          </a:ln>
        </p:spPr>
      </p:pic>
      <p:pic>
        <p:nvPicPr>
          <p:cNvPr id="1022" name="Google Shape;1022;p95"/>
          <p:cNvPicPr preferRelativeResize="0"/>
          <p:nvPr/>
        </p:nvPicPr>
        <p:blipFill rotWithShape="1">
          <a:blip r:embed="rId5">
            <a:alphaModFix amt="30000"/>
          </a:blip>
          <a:srcRect b="0" l="0" r="0" t="0"/>
          <a:stretch/>
        </p:blipFill>
        <p:spPr>
          <a:xfrm>
            <a:off x="7900514" y="76267"/>
            <a:ext cx="1110066" cy="261192"/>
          </a:xfrm>
          <a:prstGeom prst="rect">
            <a:avLst/>
          </a:prstGeom>
          <a:noFill/>
          <a:ln>
            <a:noFill/>
          </a:ln>
        </p:spPr>
      </p:pic>
      <p:pic>
        <p:nvPicPr>
          <p:cNvPr id="1023" name="Google Shape;1023;p95"/>
          <p:cNvPicPr preferRelativeResize="0"/>
          <p:nvPr/>
        </p:nvPicPr>
        <p:blipFill rotWithShape="1">
          <a:blip r:embed="rId5">
            <a:alphaModFix amt="74000"/>
          </a:blip>
          <a:srcRect b="0" l="0" r="0" t="0"/>
          <a:stretch/>
        </p:blipFill>
        <p:spPr>
          <a:xfrm>
            <a:off x="7900514" y="76267"/>
            <a:ext cx="1110066" cy="261192"/>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7" name="Shape 1027"/>
        <p:cNvGrpSpPr/>
        <p:nvPr/>
      </p:nvGrpSpPr>
      <p:grpSpPr>
        <a:xfrm>
          <a:off x="0" y="0"/>
          <a:ext cx="0" cy="0"/>
          <a:chOff x="0" y="0"/>
          <a:chExt cx="0" cy="0"/>
        </a:xfrm>
      </p:grpSpPr>
      <p:pic>
        <p:nvPicPr>
          <p:cNvPr id="1028" name="Google Shape;1028;p96"/>
          <p:cNvPicPr preferRelativeResize="0"/>
          <p:nvPr/>
        </p:nvPicPr>
        <p:blipFill>
          <a:blip r:embed="rId3">
            <a:alphaModFix/>
          </a:blip>
          <a:stretch>
            <a:fillRect/>
          </a:stretch>
        </p:blipFill>
        <p:spPr>
          <a:xfrm>
            <a:off x="0" y="0"/>
            <a:ext cx="9144000" cy="5143500"/>
          </a:xfrm>
          <a:prstGeom prst="rect">
            <a:avLst/>
          </a:prstGeom>
          <a:noFill/>
          <a:ln>
            <a:noFill/>
          </a:ln>
        </p:spPr>
      </p:pic>
      <p:sp>
        <p:nvSpPr>
          <p:cNvPr id="1029" name="Google Shape;1029;p96"/>
          <p:cNvSpPr txBox="1"/>
          <p:nvPr/>
        </p:nvSpPr>
        <p:spPr>
          <a:xfrm>
            <a:off x="4980425" y="2672075"/>
            <a:ext cx="3000000" cy="4002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1200"/>
              </a:spcAft>
              <a:buNone/>
            </a:pPr>
            <a:r>
              <a:t/>
            </a:r>
            <a:endParaRPr sz="1400"/>
          </a:p>
        </p:txBody>
      </p:sp>
      <p:sp>
        <p:nvSpPr>
          <p:cNvPr id="1030" name="Google Shape;1030;p96"/>
          <p:cNvSpPr txBox="1"/>
          <p:nvPr/>
        </p:nvSpPr>
        <p:spPr>
          <a:xfrm>
            <a:off x="415325" y="293600"/>
            <a:ext cx="53925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400">
                <a:solidFill>
                  <a:schemeClr val="dk1"/>
                </a:solidFill>
              </a:rPr>
              <a:t>Why do farmers want this? </a:t>
            </a:r>
            <a:endParaRPr b="1" sz="1400">
              <a:solidFill>
                <a:schemeClr val="dk1"/>
              </a:solidFill>
            </a:endParaRPr>
          </a:p>
          <a:p>
            <a:pPr indent="0" lvl="0" marL="0" rtl="0" algn="l">
              <a:spcBef>
                <a:spcPts val="0"/>
              </a:spcBef>
              <a:spcAft>
                <a:spcPts val="0"/>
              </a:spcAft>
              <a:buNone/>
            </a:pPr>
            <a:r>
              <a:t/>
            </a:r>
            <a:endParaRPr b="1" sz="1400">
              <a:solidFill>
                <a:schemeClr val="dk1"/>
              </a:solidFill>
            </a:endParaRPr>
          </a:p>
        </p:txBody>
      </p:sp>
      <p:pic>
        <p:nvPicPr>
          <p:cNvPr id="1031" name="Google Shape;1031;p96"/>
          <p:cNvPicPr preferRelativeResize="0"/>
          <p:nvPr/>
        </p:nvPicPr>
        <p:blipFill rotWithShape="1">
          <a:blip r:embed="rId4">
            <a:alphaModFix/>
          </a:blip>
          <a:srcRect b="8984" l="0" r="57341" t="21421"/>
          <a:stretch/>
        </p:blipFill>
        <p:spPr>
          <a:xfrm>
            <a:off x="0" y="1504725"/>
            <a:ext cx="3900677" cy="1798350"/>
          </a:xfrm>
          <a:prstGeom prst="rect">
            <a:avLst/>
          </a:prstGeom>
          <a:noFill/>
          <a:ln>
            <a:noFill/>
          </a:ln>
        </p:spPr>
      </p:pic>
      <p:pic>
        <p:nvPicPr>
          <p:cNvPr id="1032" name="Google Shape;1032;p96"/>
          <p:cNvPicPr preferRelativeResize="0"/>
          <p:nvPr/>
        </p:nvPicPr>
        <p:blipFill rotWithShape="1">
          <a:blip r:embed="rId5">
            <a:alphaModFix amt="30000"/>
          </a:blip>
          <a:srcRect b="0" l="0" r="0" t="0"/>
          <a:stretch/>
        </p:blipFill>
        <p:spPr>
          <a:xfrm>
            <a:off x="7900514" y="76267"/>
            <a:ext cx="1110066" cy="261192"/>
          </a:xfrm>
          <a:prstGeom prst="rect">
            <a:avLst/>
          </a:prstGeom>
          <a:noFill/>
          <a:ln>
            <a:noFill/>
          </a:ln>
        </p:spPr>
      </p:pic>
      <p:pic>
        <p:nvPicPr>
          <p:cNvPr id="1033" name="Google Shape;1033;p96"/>
          <p:cNvPicPr preferRelativeResize="0"/>
          <p:nvPr/>
        </p:nvPicPr>
        <p:blipFill rotWithShape="1">
          <a:blip r:embed="rId5">
            <a:alphaModFix amt="74000"/>
          </a:blip>
          <a:srcRect b="0" l="0" r="0" t="0"/>
          <a:stretch/>
        </p:blipFill>
        <p:spPr>
          <a:xfrm>
            <a:off x="7900514" y="76267"/>
            <a:ext cx="1110066" cy="261192"/>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7" name="Shape 1037"/>
        <p:cNvGrpSpPr/>
        <p:nvPr/>
      </p:nvGrpSpPr>
      <p:grpSpPr>
        <a:xfrm>
          <a:off x="0" y="0"/>
          <a:ext cx="0" cy="0"/>
          <a:chOff x="0" y="0"/>
          <a:chExt cx="0" cy="0"/>
        </a:xfrm>
      </p:grpSpPr>
      <p:pic>
        <p:nvPicPr>
          <p:cNvPr id="1038" name="Google Shape;1038;p97"/>
          <p:cNvPicPr preferRelativeResize="0"/>
          <p:nvPr/>
        </p:nvPicPr>
        <p:blipFill>
          <a:blip r:embed="rId3">
            <a:alphaModFix/>
          </a:blip>
          <a:stretch>
            <a:fillRect/>
          </a:stretch>
        </p:blipFill>
        <p:spPr>
          <a:xfrm>
            <a:off x="0" y="0"/>
            <a:ext cx="9144000" cy="5143500"/>
          </a:xfrm>
          <a:prstGeom prst="rect">
            <a:avLst/>
          </a:prstGeom>
          <a:noFill/>
          <a:ln>
            <a:noFill/>
          </a:ln>
        </p:spPr>
      </p:pic>
      <p:sp>
        <p:nvSpPr>
          <p:cNvPr id="1039" name="Google Shape;1039;p97"/>
          <p:cNvSpPr txBox="1"/>
          <p:nvPr/>
        </p:nvSpPr>
        <p:spPr>
          <a:xfrm>
            <a:off x="4980425" y="2672075"/>
            <a:ext cx="3000000" cy="4002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1200"/>
              </a:spcAft>
              <a:buNone/>
            </a:pPr>
            <a:r>
              <a:t/>
            </a:r>
            <a:endParaRPr sz="1400"/>
          </a:p>
        </p:txBody>
      </p:sp>
      <p:sp>
        <p:nvSpPr>
          <p:cNvPr id="1040" name="Google Shape;1040;p97"/>
          <p:cNvSpPr txBox="1"/>
          <p:nvPr/>
        </p:nvSpPr>
        <p:spPr>
          <a:xfrm>
            <a:off x="415325" y="293600"/>
            <a:ext cx="53925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400">
                <a:solidFill>
                  <a:schemeClr val="dk1"/>
                </a:solidFill>
              </a:rPr>
              <a:t>Why do farmers want this? </a:t>
            </a:r>
            <a:endParaRPr b="1" sz="1400">
              <a:solidFill>
                <a:schemeClr val="dk1"/>
              </a:solidFill>
            </a:endParaRPr>
          </a:p>
          <a:p>
            <a:pPr indent="0" lvl="0" marL="0" rtl="0" algn="l">
              <a:spcBef>
                <a:spcPts val="0"/>
              </a:spcBef>
              <a:spcAft>
                <a:spcPts val="0"/>
              </a:spcAft>
              <a:buNone/>
            </a:pPr>
            <a:r>
              <a:t/>
            </a:r>
            <a:endParaRPr b="1" sz="1400">
              <a:solidFill>
                <a:schemeClr val="dk1"/>
              </a:solidFill>
            </a:endParaRPr>
          </a:p>
        </p:txBody>
      </p:sp>
      <p:pic>
        <p:nvPicPr>
          <p:cNvPr id="1041" name="Google Shape;1041;p97"/>
          <p:cNvPicPr preferRelativeResize="0"/>
          <p:nvPr/>
        </p:nvPicPr>
        <p:blipFill rotWithShape="1">
          <a:blip r:embed="rId4">
            <a:alphaModFix/>
          </a:blip>
          <a:srcRect b="8984" l="0" r="57341" t="21421"/>
          <a:stretch/>
        </p:blipFill>
        <p:spPr>
          <a:xfrm>
            <a:off x="0" y="1504725"/>
            <a:ext cx="3900677" cy="1798350"/>
          </a:xfrm>
          <a:prstGeom prst="rect">
            <a:avLst/>
          </a:prstGeom>
          <a:noFill/>
          <a:ln>
            <a:noFill/>
          </a:ln>
        </p:spPr>
      </p:pic>
      <p:pic>
        <p:nvPicPr>
          <p:cNvPr id="1042" name="Google Shape;1042;p97"/>
          <p:cNvPicPr preferRelativeResize="0"/>
          <p:nvPr/>
        </p:nvPicPr>
        <p:blipFill rotWithShape="1">
          <a:blip r:embed="rId4">
            <a:alphaModFix/>
          </a:blip>
          <a:srcRect b="8984" l="58859" r="23545" t="21421"/>
          <a:stretch/>
        </p:blipFill>
        <p:spPr>
          <a:xfrm>
            <a:off x="3767575" y="1504725"/>
            <a:ext cx="1608875" cy="1798350"/>
          </a:xfrm>
          <a:prstGeom prst="rect">
            <a:avLst/>
          </a:prstGeom>
          <a:noFill/>
          <a:ln>
            <a:noFill/>
          </a:ln>
        </p:spPr>
      </p:pic>
      <p:pic>
        <p:nvPicPr>
          <p:cNvPr id="1043" name="Google Shape;1043;p97"/>
          <p:cNvPicPr preferRelativeResize="0"/>
          <p:nvPr/>
        </p:nvPicPr>
        <p:blipFill rotWithShape="1">
          <a:blip r:embed="rId5">
            <a:alphaModFix amt="30000"/>
          </a:blip>
          <a:srcRect b="0" l="0" r="0" t="0"/>
          <a:stretch/>
        </p:blipFill>
        <p:spPr>
          <a:xfrm>
            <a:off x="7900514" y="76267"/>
            <a:ext cx="1110066" cy="261192"/>
          </a:xfrm>
          <a:prstGeom prst="rect">
            <a:avLst/>
          </a:prstGeom>
          <a:noFill/>
          <a:ln>
            <a:noFill/>
          </a:ln>
        </p:spPr>
      </p:pic>
      <p:pic>
        <p:nvPicPr>
          <p:cNvPr id="1044" name="Google Shape;1044;p97"/>
          <p:cNvPicPr preferRelativeResize="0"/>
          <p:nvPr/>
        </p:nvPicPr>
        <p:blipFill rotWithShape="1">
          <a:blip r:embed="rId5">
            <a:alphaModFix amt="74000"/>
          </a:blip>
          <a:srcRect b="0" l="0" r="0" t="0"/>
          <a:stretch/>
        </p:blipFill>
        <p:spPr>
          <a:xfrm>
            <a:off x="7900514" y="76267"/>
            <a:ext cx="1110066" cy="261192"/>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8" name="Shape 1048"/>
        <p:cNvGrpSpPr/>
        <p:nvPr/>
      </p:nvGrpSpPr>
      <p:grpSpPr>
        <a:xfrm>
          <a:off x="0" y="0"/>
          <a:ext cx="0" cy="0"/>
          <a:chOff x="0" y="0"/>
          <a:chExt cx="0" cy="0"/>
        </a:xfrm>
      </p:grpSpPr>
      <p:pic>
        <p:nvPicPr>
          <p:cNvPr id="1049" name="Google Shape;1049;p98"/>
          <p:cNvPicPr preferRelativeResize="0"/>
          <p:nvPr/>
        </p:nvPicPr>
        <p:blipFill>
          <a:blip r:embed="rId3">
            <a:alphaModFix/>
          </a:blip>
          <a:stretch>
            <a:fillRect/>
          </a:stretch>
        </p:blipFill>
        <p:spPr>
          <a:xfrm>
            <a:off x="0" y="0"/>
            <a:ext cx="9144000" cy="5143500"/>
          </a:xfrm>
          <a:prstGeom prst="rect">
            <a:avLst/>
          </a:prstGeom>
          <a:noFill/>
          <a:ln>
            <a:noFill/>
          </a:ln>
        </p:spPr>
      </p:pic>
      <p:sp>
        <p:nvSpPr>
          <p:cNvPr id="1050" name="Google Shape;1050;p98"/>
          <p:cNvSpPr txBox="1"/>
          <p:nvPr/>
        </p:nvSpPr>
        <p:spPr>
          <a:xfrm>
            <a:off x="4980425" y="2672075"/>
            <a:ext cx="3000000" cy="4002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1200"/>
              </a:spcAft>
              <a:buNone/>
            </a:pPr>
            <a:r>
              <a:t/>
            </a:r>
            <a:endParaRPr sz="1400"/>
          </a:p>
        </p:txBody>
      </p:sp>
      <p:sp>
        <p:nvSpPr>
          <p:cNvPr id="1051" name="Google Shape;1051;p98"/>
          <p:cNvSpPr txBox="1"/>
          <p:nvPr/>
        </p:nvSpPr>
        <p:spPr>
          <a:xfrm>
            <a:off x="415325" y="293600"/>
            <a:ext cx="53925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400">
                <a:solidFill>
                  <a:schemeClr val="dk1"/>
                </a:solidFill>
              </a:rPr>
              <a:t>Why do farmers want this? </a:t>
            </a:r>
            <a:endParaRPr b="1" sz="1400">
              <a:solidFill>
                <a:schemeClr val="dk1"/>
              </a:solidFill>
            </a:endParaRPr>
          </a:p>
          <a:p>
            <a:pPr indent="0" lvl="0" marL="0" rtl="0" algn="l">
              <a:spcBef>
                <a:spcPts val="0"/>
              </a:spcBef>
              <a:spcAft>
                <a:spcPts val="0"/>
              </a:spcAft>
              <a:buNone/>
            </a:pPr>
            <a:r>
              <a:t/>
            </a:r>
            <a:endParaRPr b="1" sz="1400">
              <a:solidFill>
                <a:schemeClr val="dk1"/>
              </a:solidFill>
            </a:endParaRPr>
          </a:p>
        </p:txBody>
      </p:sp>
      <p:pic>
        <p:nvPicPr>
          <p:cNvPr id="1052" name="Google Shape;1052;p98"/>
          <p:cNvPicPr preferRelativeResize="0"/>
          <p:nvPr/>
        </p:nvPicPr>
        <p:blipFill rotWithShape="1">
          <a:blip r:embed="rId4">
            <a:alphaModFix/>
          </a:blip>
          <a:srcRect b="8984" l="0" r="57341" t="21421"/>
          <a:stretch/>
        </p:blipFill>
        <p:spPr>
          <a:xfrm>
            <a:off x="0" y="1504725"/>
            <a:ext cx="3900677" cy="1798350"/>
          </a:xfrm>
          <a:prstGeom prst="rect">
            <a:avLst/>
          </a:prstGeom>
          <a:noFill/>
          <a:ln>
            <a:noFill/>
          </a:ln>
        </p:spPr>
      </p:pic>
      <p:pic>
        <p:nvPicPr>
          <p:cNvPr id="1053" name="Google Shape;1053;p98"/>
          <p:cNvPicPr preferRelativeResize="0"/>
          <p:nvPr/>
        </p:nvPicPr>
        <p:blipFill rotWithShape="1">
          <a:blip r:embed="rId4">
            <a:alphaModFix/>
          </a:blip>
          <a:srcRect b="8984" l="58859" r="23545" t="21421"/>
          <a:stretch/>
        </p:blipFill>
        <p:spPr>
          <a:xfrm>
            <a:off x="3767575" y="1504725"/>
            <a:ext cx="1608875" cy="1798350"/>
          </a:xfrm>
          <a:prstGeom prst="rect">
            <a:avLst/>
          </a:prstGeom>
          <a:noFill/>
          <a:ln>
            <a:noFill/>
          </a:ln>
        </p:spPr>
      </p:pic>
      <p:pic>
        <p:nvPicPr>
          <p:cNvPr id="1054" name="Google Shape;1054;p98"/>
          <p:cNvPicPr preferRelativeResize="0"/>
          <p:nvPr/>
        </p:nvPicPr>
        <p:blipFill rotWithShape="1">
          <a:blip r:embed="rId4">
            <a:alphaModFix/>
          </a:blip>
          <a:srcRect b="8984" l="41202" r="41202" t="21421"/>
          <a:stretch/>
        </p:blipFill>
        <p:spPr>
          <a:xfrm>
            <a:off x="5337700" y="1504725"/>
            <a:ext cx="1608875" cy="1798350"/>
          </a:xfrm>
          <a:prstGeom prst="rect">
            <a:avLst/>
          </a:prstGeom>
          <a:noFill/>
          <a:ln>
            <a:noFill/>
          </a:ln>
        </p:spPr>
      </p:pic>
      <p:pic>
        <p:nvPicPr>
          <p:cNvPr id="1055" name="Google Shape;1055;p98"/>
          <p:cNvPicPr preferRelativeResize="0"/>
          <p:nvPr/>
        </p:nvPicPr>
        <p:blipFill rotWithShape="1">
          <a:blip r:embed="rId5">
            <a:alphaModFix amt="30000"/>
          </a:blip>
          <a:srcRect b="0" l="0" r="0" t="0"/>
          <a:stretch/>
        </p:blipFill>
        <p:spPr>
          <a:xfrm>
            <a:off x="7900514" y="76267"/>
            <a:ext cx="1110066" cy="261192"/>
          </a:xfrm>
          <a:prstGeom prst="rect">
            <a:avLst/>
          </a:prstGeom>
          <a:noFill/>
          <a:ln>
            <a:noFill/>
          </a:ln>
        </p:spPr>
      </p:pic>
      <p:pic>
        <p:nvPicPr>
          <p:cNvPr id="1056" name="Google Shape;1056;p98"/>
          <p:cNvPicPr preferRelativeResize="0"/>
          <p:nvPr/>
        </p:nvPicPr>
        <p:blipFill rotWithShape="1">
          <a:blip r:embed="rId5">
            <a:alphaModFix amt="74000"/>
          </a:blip>
          <a:srcRect b="0" l="0" r="0" t="0"/>
          <a:stretch/>
        </p:blipFill>
        <p:spPr>
          <a:xfrm>
            <a:off x="7900514" y="76267"/>
            <a:ext cx="1110066" cy="26119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pic>
        <p:nvPicPr>
          <p:cNvPr id="181" name="Google Shape;181;p36"/>
          <p:cNvPicPr preferRelativeResize="0"/>
          <p:nvPr/>
        </p:nvPicPr>
        <p:blipFill rotWithShape="1">
          <a:blip r:embed="rId3">
            <a:alphaModFix/>
          </a:blip>
          <a:srcRect b="0" l="0" r="24339" t="22528"/>
          <a:stretch/>
        </p:blipFill>
        <p:spPr>
          <a:xfrm>
            <a:off x="1820700" y="2116575"/>
            <a:ext cx="2324700" cy="2352600"/>
          </a:xfrm>
          <a:prstGeom prst="ellipse">
            <a:avLst/>
          </a:prstGeom>
          <a:noFill/>
          <a:ln>
            <a:noFill/>
          </a:ln>
        </p:spPr>
      </p:pic>
      <p:sp>
        <p:nvSpPr>
          <p:cNvPr id="182" name="Google Shape;182;p36"/>
          <p:cNvSpPr txBox="1"/>
          <p:nvPr/>
        </p:nvSpPr>
        <p:spPr>
          <a:xfrm>
            <a:off x="4980425" y="2672075"/>
            <a:ext cx="3000000" cy="400200"/>
          </a:xfrm>
          <a:prstGeom prst="rect">
            <a:avLst/>
          </a:prstGeom>
          <a:noFill/>
          <a:ln>
            <a:noFill/>
          </a:ln>
        </p:spPr>
        <p:txBody>
          <a:bodyPr anchorCtr="0" anchor="t" bIns="91425" lIns="91425" spcFirstLastPara="1" rIns="91425" wrap="square" tIns="91425">
            <a:spAutoFit/>
          </a:bodyPr>
          <a:lstStyle/>
          <a:p>
            <a:pPr indent="0" lvl="0" marL="457200" marR="0" rtl="0" algn="l">
              <a:lnSpc>
                <a:spcPct val="115000"/>
              </a:lnSpc>
              <a:spcBef>
                <a:spcPts val="0"/>
              </a:spcBef>
              <a:spcAft>
                <a:spcPts val="120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p36"/>
          <p:cNvSpPr txBox="1"/>
          <p:nvPr>
            <p:ph idx="1" type="body"/>
          </p:nvPr>
        </p:nvSpPr>
        <p:spPr>
          <a:xfrm>
            <a:off x="4572000" y="2571750"/>
            <a:ext cx="3000000" cy="17538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b="1" lang="en" sz="2000">
                <a:solidFill>
                  <a:schemeClr val="dk1"/>
                </a:solidFill>
                <a:latin typeface="Helvetica Neue"/>
                <a:ea typeface="Helvetica Neue"/>
                <a:cs typeface="Helvetica Neue"/>
                <a:sym typeface="Helvetica Neue"/>
              </a:rPr>
              <a:t>+</a:t>
            </a:r>
            <a:r>
              <a:rPr b="1" lang="en" sz="2000">
                <a:solidFill>
                  <a:srgbClr val="783F04"/>
                </a:solidFill>
                <a:latin typeface="Helvetica Neue"/>
                <a:ea typeface="Helvetica Neue"/>
                <a:cs typeface="Helvetica Neue"/>
                <a:sym typeface="Helvetica Neue"/>
              </a:rPr>
              <a:t> 30% capture </a:t>
            </a:r>
            <a:endParaRPr b="1" sz="2000">
              <a:solidFill>
                <a:srgbClr val="783F04"/>
              </a:solidFill>
              <a:latin typeface="Helvetica Neue"/>
              <a:ea typeface="Helvetica Neue"/>
              <a:cs typeface="Helvetica Neue"/>
              <a:sym typeface="Helvetica Neue"/>
            </a:endParaRPr>
          </a:p>
          <a:p>
            <a:pPr indent="0" lvl="0" marL="0" rtl="0" algn="l">
              <a:lnSpc>
                <a:spcPct val="115000"/>
              </a:lnSpc>
              <a:spcBef>
                <a:spcPts val="0"/>
              </a:spcBef>
              <a:spcAft>
                <a:spcPts val="0"/>
              </a:spcAft>
              <a:buSzPts val="1800"/>
              <a:buNone/>
            </a:pPr>
            <a:r>
              <a:rPr b="1" lang="en" sz="800">
                <a:solidFill>
                  <a:srgbClr val="783F04"/>
                </a:solidFill>
                <a:latin typeface="Helvetica Neue"/>
                <a:ea typeface="Helvetica Neue"/>
                <a:cs typeface="Helvetica Neue"/>
                <a:sym typeface="Helvetica Neue"/>
              </a:rPr>
              <a:t>        3 tons basalt application = </a:t>
            </a:r>
            <a:r>
              <a:rPr b="1" lang="en" sz="800">
                <a:solidFill>
                  <a:schemeClr val="dk1"/>
                </a:solidFill>
                <a:latin typeface="Helvetica Neue"/>
                <a:ea typeface="Helvetica Neue"/>
                <a:cs typeface="Helvetica Neue"/>
                <a:sym typeface="Helvetica Neue"/>
              </a:rPr>
              <a:t> 1 ton CO</a:t>
            </a:r>
            <a:r>
              <a:rPr b="1" baseline="-25000" lang="en" sz="800">
                <a:solidFill>
                  <a:schemeClr val="dk1"/>
                </a:solidFill>
                <a:latin typeface="Helvetica Neue"/>
                <a:ea typeface="Helvetica Neue"/>
                <a:cs typeface="Helvetica Neue"/>
                <a:sym typeface="Helvetica Neue"/>
              </a:rPr>
              <a:t>2</a:t>
            </a:r>
            <a:r>
              <a:rPr b="1" lang="en" sz="800">
                <a:solidFill>
                  <a:schemeClr val="dk1"/>
                </a:solidFill>
                <a:latin typeface="Helvetica Neue"/>
                <a:ea typeface="Helvetica Neue"/>
                <a:cs typeface="Helvetica Neue"/>
                <a:sym typeface="Helvetica Neue"/>
              </a:rPr>
              <a:t> capture</a:t>
            </a:r>
            <a:endParaRPr b="1" sz="80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SzPts val="1800"/>
              <a:buNone/>
            </a:pPr>
            <a:r>
              <a:t/>
            </a:r>
            <a:endParaRPr b="1" sz="80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SzPts val="1800"/>
              <a:buNone/>
            </a:pPr>
            <a:r>
              <a:rPr b="1" lang="en" sz="2000">
                <a:solidFill>
                  <a:schemeClr val="dk1"/>
                </a:solidFill>
                <a:latin typeface="Helvetica Neue"/>
                <a:ea typeface="Helvetica Neue"/>
                <a:cs typeface="Helvetica Neue"/>
                <a:sym typeface="Helvetica Neue"/>
              </a:rPr>
              <a:t>+</a:t>
            </a:r>
            <a:r>
              <a:rPr b="1" lang="en" sz="2000">
                <a:solidFill>
                  <a:srgbClr val="783F04"/>
                </a:solidFill>
                <a:latin typeface="Helvetica Neue"/>
                <a:ea typeface="Helvetica Neue"/>
                <a:cs typeface="Helvetica Neue"/>
                <a:sym typeface="Helvetica Neue"/>
              </a:rPr>
              <a:t> circular economy</a:t>
            </a:r>
            <a:endParaRPr b="1" i="1" sz="1500">
              <a:solidFill>
                <a:srgbClr val="0B5394"/>
              </a:solidFill>
              <a:latin typeface="Helvetica Neue"/>
              <a:ea typeface="Helvetica Neue"/>
              <a:cs typeface="Helvetica Neue"/>
              <a:sym typeface="Helvetica Neue"/>
            </a:endParaRPr>
          </a:p>
        </p:txBody>
      </p:sp>
      <p:pic>
        <p:nvPicPr>
          <p:cNvPr id="184" name="Google Shape;184;p36"/>
          <p:cNvPicPr preferRelativeResize="0"/>
          <p:nvPr/>
        </p:nvPicPr>
        <p:blipFill rotWithShape="1">
          <a:blip r:embed="rId4">
            <a:alphaModFix/>
          </a:blip>
          <a:srcRect b="37865" l="0" r="0" t="0"/>
          <a:stretch/>
        </p:blipFill>
        <p:spPr>
          <a:xfrm>
            <a:off x="0" y="0"/>
            <a:ext cx="9144000" cy="5143501"/>
          </a:xfrm>
          <a:prstGeom prst="rect">
            <a:avLst/>
          </a:prstGeom>
          <a:noFill/>
          <a:ln>
            <a:noFill/>
          </a:ln>
        </p:spPr>
      </p:pic>
      <p:sp>
        <p:nvSpPr>
          <p:cNvPr id="185" name="Google Shape;185;p36"/>
          <p:cNvSpPr txBox="1"/>
          <p:nvPr/>
        </p:nvSpPr>
        <p:spPr>
          <a:xfrm>
            <a:off x="415325" y="293600"/>
            <a:ext cx="5392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4.5B years</a:t>
            </a:r>
            <a:endParaRPr b="1" i="0" sz="1400" u="none" cap="none" strike="noStrike">
              <a:solidFill>
                <a:srgbClr val="000000"/>
              </a:solidFill>
              <a:latin typeface="Arial"/>
              <a:ea typeface="Arial"/>
              <a:cs typeface="Arial"/>
              <a:sym typeface="Arial"/>
            </a:endParaRPr>
          </a:p>
        </p:txBody>
      </p:sp>
      <p:pic>
        <p:nvPicPr>
          <p:cNvPr id="186" name="Google Shape;186;p36"/>
          <p:cNvPicPr preferRelativeResize="0"/>
          <p:nvPr/>
        </p:nvPicPr>
        <p:blipFill rotWithShape="1">
          <a:blip r:embed="rId3">
            <a:alphaModFix/>
          </a:blip>
          <a:srcRect b="0" l="0" r="24339" t="22528"/>
          <a:stretch/>
        </p:blipFill>
        <p:spPr>
          <a:xfrm>
            <a:off x="1956300" y="1165813"/>
            <a:ext cx="2324700" cy="2352600"/>
          </a:xfrm>
          <a:prstGeom prst="ellipse">
            <a:avLst/>
          </a:prstGeom>
          <a:noFill/>
          <a:ln>
            <a:noFill/>
          </a:ln>
        </p:spPr>
      </p:pic>
      <p:sp>
        <p:nvSpPr>
          <p:cNvPr id="187" name="Google Shape;187;p36"/>
          <p:cNvSpPr txBox="1"/>
          <p:nvPr>
            <p:ph idx="1" type="body"/>
          </p:nvPr>
        </p:nvSpPr>
        <p:spPr>
          <a:xfrm>
            <a:off x="4707600" y="1620988"/>
            <a:ext cx="3000000" cy="1753800"/>
          </a:xfrm>
          <a:prstGeom prst="rect">
            <a:avLst/>
          </a:prstGeom>
          <a:noFill/>
          <a:ln>
            <a:noFill/>
          </a:ln>
        </p:spPr>
        <p:txBody>
          <a:bodyPr anchorCtr="0" anchor="t" bIns="91425" lIns="91425" spcFirstLastPara="1" rIns="91425" wrap="square" tIns="91425">
            <a:normAutofit fontScale="85000"/>
          </a:bodyPr>
          <a:lstStyle/>
          <a:p>
            <a:pPr indent="0" lvl="0" marL="0" rtl="0" algn="l">
              <a:lnSpc>
                <a:spcPct val="115000"/>
              </a:lnSpc>
              <a:spcBef>
                <a:spcPts val="0"/>
              </a:spcBef>
              <a:spcAft>
                <a:spcPts val="0"/>
              </a:spcAft>
              <a:buClr>
                <a:schemeClr val="dk1"/>
              </a:buClr>
              <a:buSzPct val="52173"/>
              <a:buFont typeface="Arial"/>
              <a:buNone/>
            </a:pPr>
            <a:r>
              <a:rPr b="1" lang="en" sz="2300">
                <a:solidFill>
                  <a:srgbClr val="FFFFFF"/>
                </a:solidFill>
                <a:latin typeface="Helvetica Neue"/>
                <a:ea typeface="Helvetica Neue"/>
                <a:cs typeface="Helvetica Neue"/>
                <a:sym typeface="Helvetica Neue"/>
              </a:rPr>
              <a:t>Scientifically validated and removes carbon forever. </a:t>
            </a:r>
            <a:endParaRPr b="1" sz="2300">
              <a:solidFill>
                <a:srgbClr val="FFFFFF"/>
              </a:solidFill>
              <a:latin typeface="Helvetica Neue"/>
              <a:ea typeface="Helvetica Neue"/>
              <a:cs typeface="Helvetica Neue"/>
              <a:sym typeface="Helvetica Neue"/>
            </a:endParaRPr>
          </a:p>
          <a:p>
            <a:pPr indent="0" lvl="0" marL="0" rtl="0" algn="l">
              <a:lnSpc>
                <a:spcPct val="115000"/>
              </a:lnSpc>
              <a:spcBef>
                <a:spcPts val="1200"/>
              </a:spcBef>
              <a:spcAft>
                <a:spcPts val="1200"/>
              </a:spcAft>
              <a:buClr>
                <a:schemeClr val="dk1"/>
              </a:buClr>
              <a:buSzPct val="66666"/>
              <a:buFont typeface="Arial"/>
              <a:buNone/>
            </a:pPr>
            <a:r>
              <a:rPr b="1" lang="en" sz="1800">
                <a:solidFill>
                  <a:srgbClr val="FFFFFF"/>
                </a:solidFill>
                <a:latin typeface="Helvetica Neue"/>
                <a:ea typeface="Helvetica Neue"/>
                <a:cs typeface="Helvetica Neue"/>
                <a:sym typeface="Helvetica Neue"/>
              </a:rPr>
              <a:t>+ circular economy ♻️ </a:t>
            </a:r>
            <a:endParaRPr b="1" sz="1800">
              <a:solidFill>
                <a:srgbClr val="FFFFFF"/>
              </a:solidFill>
              <a:latin typeface="Helvetica Neue"/>
              <a:ea typeface="Helvetica Neue"/>
              <a:cs typeface="Helvetica Neue"/>
              <a:sym typeface="Helvetica Neue"/>
            </a:endParaRPr>
          </a:p>
        </p:txBody>
      </p:sp>
      <p:sp>
        <p:nvSpPr>
          <p:cNvPr id="188" name="Google Shape;188;p36"/>
          <p:cNvSpPr txBox="1"/>
          <p:nvPr>
            <p:ph idx="1" type="body"/>
          </p:nvPr>
        </p:nvSpPr>
        <p:spPr>
          <a:xfrm>
            <a:off x="2668200" y="3577488"/>
            <a:ext cx="1477200" cy="40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SzPts val="1800"/>
              <a:buNone/>
            </a:pPr>
            <a:r>
              <a:rPr b="1" i="1" lang="en" sz="1600">
                <a:solidFill>
                  <a:schemeClr val="lt1"/>
                </a:solidFill>
                <a:latin typeface="Helvetica Neue"/>
                <a:ea typeface="Helvetica Neue"/>
                <a:cs typeface="Helvetica Neue"/>
                <a:sym typeface="Helvetica Neue"/>
              </a:rPr>
              <a:t>basalt</a:t>
            </a:r>
            <a:endParaRPr b="1" i="1" sz="1700">
              <a:solidFill>
                <a:schemeClr val="lt1"/>
              </a:solidFill>
              <a:latin typeface="Helvetica Neue"/>
              <a:ea typeface="Helvetica Neue"/>
              <a:cs typeface="Helvetica Neue"/>
              <a:sym typeface="Helvetica Neue"/>
            </a:endParaRPr>
          </a:p>
        </p:txBody>
      </p:sp>
      <p:pic>
        <p:nvPicPr>
          <p:cNvPr id="189" name="Google Shape;189;p36"/>
          <p:cNvPicPr preferRelativeResize="0"/>
          <p:nvPr/>
        </p:nvPicPr>
        <p:blipFill rotWithShape="1">
          <a:blip r:embed="rId5">
            <a:alphaModFix amt="30000"/>
          </a:blip>
          <a:srcRect b="0" l="0" r="0" t="0"/>
          <a:stretch/>
        </p:blipFill>
        <p:spPr>
          <a:xfrm>
            <a:off x="7900514" y="76267"/>
            <a:ext cx="1110066" cy="261192"/>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0" name="Shape 1060"/>
        <p:cNvGrpSpPr/>
        <p:nvPr/>
      </p:nvGrpSpPr>
      <p:grpSpPr>
        <a:xfrm>
          <a:off x="0" y="0"/>
          <a:ext cx="0" cy="0"/>
          <a:chOff x="0" y="0"/>
          <a:chExt cx="0" cy="0"/>
        </a:xfrm>
      </p:grpSpPr>
      <p:pic>
        <p:nvPicPr>
          <p:cNvPr id="1061" name="Google Shape;1061;p99"/>
          <p:cNvPicPr preferRelativeResize="0"/>
          <p:nvPr/>
        </p:nvPicPr>
        <p:blipFill>
          <a:blip r:embed="rId3">
            <a:alphaModFix/>
          </a:blip>
          <a:stretch>
            <a:fillRect/>
          </a:stretch>
        </p:blipFill>
        <p:spPr>
          <a:xfrm>
            <a:off x="0" y="0"/>
            <a:ext cx="9144000" cy="5143500"/>
          </a:xfrm>
          <a:prstGeom prst="rect">
            <a:avLst/>
          </a:prstGeom>
          <a:noFill/>
          <a:ln>
            <a:noFill/>
          </a:ln>
        </p:spPr>
      </p:pic>
      <p:sp>
        <p:nvSpPr>
          <p:cNvPr id="1062" name="Google Shape;1062;p99"/>
          <p:cNvSpPr txBox="1"/>
          <p:nvPr/>
        </p:nvSpPr>
        <p:spPr>
          <a:xfrm>
            <a:off x="4980425" y="2672075"/>
            <a:ext cx="3000000" cy="4002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1200"/>
              </a:spcAft>
              <a:buNone/>
            </a:pPr>
            <a:r>
              <a:t/>
            </a:r>
            <a:endParaRPr sz="1400"/>
          </a:p>
        </p:txBody>
      </p:sp>
      <p:sp>
        <p:nvSpPr>
          <p:cNvPr id="1063" name="Google Shape;1063;p99"/>
          <p:cNvSpPr txBox="1"/>
          <p:nvPr/>
        </p:nvSpPr>
        <p:spPr>
          <a:xfrm>
            <a:off x="415325" y="293600"/>
            <a:ext cx="53925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400">
                <a:solidFill>
                  <a:schemeClr val="dk1"/>
                </a:solidFill>
              </a:rPr>
              <a:t>Why do farmers want this? </a:t>
            </a:r>
            <a:endParaRPr b="1" sz="1400">
              <a:solidFill>
                <a:schemeClr val="dk1"/>
              </a:solidFill>
            </a:endParaRPr>
          </a:p>
          <a:p>
            <a:pPr indent="0" lvl="0" marL="0" rtl="0" algn="l">
              <a:spcBef>
                <a:spcPts val="0"/>
              </a:spcBef>
              <a:spcAft>
                <a:spcPts val="0"/>
              </a:spcAft>
              <a:buNone/>
            </a:pPr>
            <a:r>
              <a:t/>
            </a:r>
            <a:endParaRPr b="1" sz="1400"/>
          </a:p>
        </p:txBody>
      </p:sp>
      <p:pic>
        <p:nvPicPr>
          <p:cNvPr id="1064" name="Google Shape;1064;p99"/>
          <p:cNvPicPr preferRelativeResize="0"/>
          <p:nvPr/>
        </p:nvPicPr>
        <p:blipFill rotWithShape="1">
          <a:blip r:embed="rId4">
            <a:alphaModFix/>
          </a:blip>
          <a:srcRect b="8984" l="0" r="57341" t="21421"/>
          <a:stretch/>
        </p:blipFill>
        <p:spPr>
          <a:xfrm>
            <a:off x="0" y="1504725"/>
            <a:ext cx="3900677" cy="1798350"/>
          </a:xfrm>
          <a:prstGeom prst="rect">
            <a:avLst/>
          </a:prstGeom>
          <a:noFill/>
          <a:ln>
            <a:noFill/>
          </a:ln>
        </p:spPr>
      </p:pic>
      <p:pic>
        <p:nvPicPr>
          <p:cNvPr id="1065" name="Google Shape;1065;p99"/>
          <p:cNvPicPr preferRelativeResize="0"/>
          <p:nvPr/>
        </p:nvPicPr>
        <p:blipFill rotWithShape="1">
          <a:blip r:embed="rId4">
            <a:alphaModFix/>
          </a:blip>
          <a:srcRect b="8984" l="58859" r="23545" t="21421"/>
          <a:stretch/>
        </p:blipFill>
        <p:spPr>
          <a:xfrm>
            <a:off x="3767575" y="1504725"/>
            <a:ext cx="1608875" cy="1798350"/>
          </a:xfrm>
          <a:prstGeom prst="rect">
            <a:avLst/>
          </a:prstGeom>
          <a:noFill/>
          <a:ln>
            <a:noFill/>
          </a:ln>
        </p:spPr>
      </p:pic>
      <p:pic>
        <p:nvPicPr>
          <p:cNvPr id="1066" name="Google Shape;1066;p99"/>
          <p:cNvPicPr preferRelativeResize="0"/>
          <p:nvPr/>
        </p:nvPicPr>
        <p:blipFill rotWithShape="1">
          <a:blip r:embed="rId4">
            <a:alphaModFix/>
          </a:blip>
          <a:srcRect b="8984" l="41202" r="41202" t="21421"/>
          <a:stretch/>
        </p:blipFill>
        <p:spPr>
          <a:xfrm>
            <a:off x="5337700" y="1504725"/>
            <a:ext cx="1608875" cy="1798350"/>
          </a:xfrm>
          <a:prstGeom prst="rect">
            <a:avLst/>
          </a:prstGeom>
          <a:noFill/>
          <a:ln>
            <a:noFill/>
          </a:ln>
        </p:spPr>
      </p:pic>
      <p:pic>
        <p:nvPicPr>
          <p:cNvPr id="1067" name="Google Shape;1067;p99"/>
          <p:cNvPicPr preferRelativeResize="0"/>
          <p:nvPr/>
        </p:nvPicPr>
        <p:blipFill rotWithShape="1">
          <a:blip r:embed="rId4">
            <a:alphaModFix/>
          </a:blip>
          <a:srcRect b="29253" l="78244" r="868" t="4411"/>
          <a:stretch/>
        </p:blipFill>
        <p:spPr>
          <a:xfrm>
            <a:off x="6946575" y="1504725"/>
            <a:ext cx="2197425" cy="1798350"/>
          </a:xfrm>
          <a:prstGeom prst="rect">
            <a:avLst/>
          </a:prstGeom>
          <a:noFill/>
          <a:ln>
            <a:noFill/>
          </a:ln>
        </p:spPr>
      </p:pic>
      <p:sp>
        <p:nvSpPr>
          <p:cNvPr id="1068" name="Google Shape;1068;p99"/>
          <p:cNvSpPr txBox="1"/>
          <p:nvPr/>
        </p:nvSpPr>
        <p:spPr>
          <a:xfrm>
            <a:off x="7099725" y="2810475"/>
            <a:ext cx="16974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lt1"/>
                </a:solidFill>
                <a:latin typeface="Nunito Black"/>
                <a:ea typeface="Nunito Black"/>
                <a:cs typeface="Nunito Black"/>
                <a:sym typeface="Nunito Black"/>
              </a:rPr>
              <a:t>+EXISTING rock </a:t>
            </a:r>
            <a:endParaRPr sz="1000">
              <a:solidFill>
                <a:schemeClr val="lt1"/>
              </a:solidFill>
              <a:latin typeface="Nunito Black"/>
              <a:ea typeface="Nunito Black"/>
              <a:cs typeface="Nunito Black"/>
              <a:sym typeface="Nunito Black"/>
            </a:endParaRPr>
          </a:p>
          <a:p>
            <a:pPr indent="0" lvl="0" marL="0" rtl="0" algn="ctr">
              <a:spcBef>
                <a:spcPts val="0"/>
              </a:spcBef>
              <a:spcAft>
                <a:spcPts val="0"/>
              </a:spcAft>
              <a:buNone/>
            </a:pPr>
            <a:r>
              <a:rPr lang="en" sz="1000">
                <a:solidFill>
                  <a:schemeClr val="lt1"/>
                </a:solidFill>
                <a:latin typeface="Nunito Black"/>
                <a:ea typeface="Nunito Black"/>
                <a:cs typeface="Nunito Black"/>
                <a:sym typeface="Nunito Black"/>
              </a:rPr>
              <a:t>dust usage! </a:t>
            </a:r>
            <a:endParaRPr sz="1000">
              <a:solidFill>
                <a:schemeClr val="lt1"/>
              </a:solidFill>
              <a:latin typeface="Nunito Black"/>
              <a:ea typeface="Nunito Black"/>
              <a:cs typeface="Nunito Black"/>
              <a:sym typeface="Nunito Black"/>
            </a:endParaRPr>
          </a:p>
        </p:txBody>
      </p:sp>
      <p:pic>
        <p:nvPicPr>
          <p:cNvPr id="1069" name="Google Shape;1069;p99"/>
          <p:cNvPicPr preferRelativeResize="0"/>
          <p:nvPr/>
        </p:nvPicPr>
        <p:blipFill rotWithShape="1">
          <a:blip r:embed="rId5">
            <a:alphaModFix amt="30000"/>
          </a:blip>
          <a:srcRect b="0" l="0" r="0" t="0"/>
          <a:stretch/>
        </p:blipFill>
        <p:spPr>
          <a:xfrm>
            <a:off x="7900514" y="76267"/>
            <a:ext cx="1110066" cy="261192"/>
          </a:xfrm>
          <a:prstGeom prst="rect">
            <a:avLst/>
          </a:prstGeom>
          <a:noFill/>
          <a:ln>
            <a:noFill/>
          </a:ln>
        </p:spPr>
      </p:pic>
      <p:sp>
        <p:nvSpPr>
          <p:cNvPr id="1070" name="Google Shape;1070;p99"/>
          <p:cNvSpPr txBox="1"/>
          <p:nvPr/>
        </p:nvSpPr>
        <p:spPr>
          <a:xfrm>
            <a:off x="1184634" y="4113656"/>
            <a:ext cx="7035300" cy="284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400">
                <a:solidFill>
                  <a:srgbClr val="FFFFFF"/>
                </a:solidFill>
                <a:latin typeface="Helvetica Neue"/>
                <a:ea typeface="Helvetica Neue"/>
                <a:cs typeface="Helvetica Neue"/>
                <a:sym typeface="Helvetica Neue"/>
              </a:rPr>
              <a:t>Little to no practice change, with benefits for crops + bottom line.</a:t>
            </a:r>
            <a:endParaRPr b="1" sz="1400">
              <a:solidFill>
                <a:srgbClr val="FFFFFF"/>
              </a:solidFill>
              <a:latin typeface="Helvetica Neue"/>
              <a:ea typeface="Helvetica Neue"/>
              <a:cs typeface="Helvetica Neue"/>
              <a:sym typeface="Helvetica Neue"/>
            </a:endParaRPr>
          </a:p>
        </p:txBody>
      </p:sp>
      <p:pic>
        <p:nvPicPr>
          <p:cNvPr id="1071" name="Google Shape;1071;p99"/>
          <p:cNvPicPr preferRelativeResize="0"/>
          <p:nvPr/>
        </p:nvPicPr>
        <p:blipFill rotWithShape="1">
          <a:blip r:embed="rId5">
            <a:alphaModFix amt="74000"/>
          </a:blip>
          <a:srcRect b="0" l="0" r="0" t="0"/>
          <a:stretch/>
        </p:blipFill>
        <p:spPr>
          <a:xfrm>
            <a:off x="7900514" y="76267"/>
            <a:ext cx="1110066" cy="261192"/>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6" name="Shape 1076"/>
        <p:cNvGrpSpPr/>
        <p:nvPr/>
      </p:nvGrpSpPr>
      <p:grpSpPr>
        <a:xfrm>
          <a:off x="0" y="0"/>
          <a:ext cx="0" cy="0"/>
          <a:chOff x="0" y="0"/>
          <a:chExt cx="0" cy="0"/>
        </a:xfrm>
      </p:grpSpPr>
      <p:sp>
        <p:nvSpPr>
          <p:cNvPr id="1077" name="Google Shape;1077;p100"/>
          <p:cNvSpPr/>
          <p:nvPr/>
        </p:nvSpPr>
        <p:spPr>
          <a:xfrm>
            <a:off x="0" y="0"/>
            <a:ext cx="9144000" cy="436800"/>
          </a:xfrm>
          <a:prstGeom prst="rect">
            <a:avLst/>
          </a:prstGeom>
          <a:solidFill>
            <a:srgbClr val="007B7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78" name="Google Shape;1078;p100"/>
          <p:cNvSpPr txBox="1"/>
          <p:nvPr/>
        </p:nvSpPr>
        <p:spPr>
          <a:xfrm>
            <a:off x="67674" y="32222"/>
            <a:ext cx="7124400" cy="377100"/>
          </a:xfrm>
          <a:prstGeom prst="rect">
            <a:avLst/>
          </a:prstGeom>
          <a:solidFill>
            <a:srgbClr val="007B75"/>
          </a:solid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000">
                <a:solidFill>
                  <a:schemeClr val="lt1"/>
                </a:solidFill>
                <a:latin typeface="Helvetica Neue"/>
                <a:ea typeface="Helvetica Neue"/>
                <a:cs typeface="Helvetica Neue"/>
                <a:sym typeface="Helvetica Neue"/>
              </a:rPr>
              <a:t>Open questions </a:t>
            </a:r>
            <a:endParaRPr b="1" sz="1100"/>
          </a:p>
        </p:txBody>
      </p:sp>
      <p:pic>
        <p:nvPicPr>
          <p:cNvPr id="1079" name="Google Shape;1079;p100"/>
          <p:cNvPicPr preferRelativeResize="0"/>
          <p:nvPr/>
        </p:nvPicPr>
        <p:blipFill rotWithShape="1">
          <a:blip r:embed="rId3">
            <a:alphaModFix amt="74000"/>
          </a:blip>
          <a:srcRect b="0" l="0" r="0" t="0"/>
          <a:stretch/>
        </p:blipFill>
        <p:spPr>
          <a:xfrm>
            <a:off x="7900514" y="76267"/>
            <a:ext cx="1110066" cy="261192"/>
          </a:xfrm>
          <a:prstGeom prst="rect">
            <a:avLst/>
          </a:prstGeom>
          <a:noFill/>
          <a:ln>
            <a:noFill/>
          </a:ln>
        </p:spPr>
      </p:pic>
      <p:pic>
        <p:nvPicPr>
          <p:cNvPr id="1080" name="Google Shape;1080;p100"/>
          <p:cNvPicPr preferRelativeResize="0"/>
          <p:nvPr/>
        </p:nvPicPr>
        <p:blipFill>
          <a:blip r:embed="rId4">
            <a:alphaModFix/>
          </a:blip>
          <a:stretch>
            <a:fillRect/>
          </a:stretch>
        </p:blipFill>
        <p:spPr>
          <a:xfrm>
            <a:off x="-4631" y="4133738"/>
            <a:ext cx="1368300" cy="1022101"/>
          </a:xfrm>
          <a:prstGeom prst="rect">
            <a:avLst/>
          </a:prstGeom>
          <a:noFill/>
          <a:ln>
            <a:noFill/>
          </a:ln>
        </p:spPr>
      </p:pic>
      <p:pic>
        <p:nvPicPr>
          <p:cNvPr id="1081" name="Google Shape;1081;p100"/>
          <p:cNvPicPr preferRelativeResize="0"/>
          <p:nvPr/>
        </p:nvPicPr>
        <p:blipFill>
          <a:blip r:embed="rId5">
            <a:alphaModFix/>
          </a:blip>
          <a:stretch>
            <a:fillRect/>
          </a:stretch>
        </p:blipFill>
        <p:spPr>
          <a:xfrm>
            <a:off x="1195867" y="4133737"/>
            <a:ext cx="1314823" cy="1022100"/>
          </a:xfrm>
          <a:prstGeom prst="rect">
            <a:avLst/>
          </a:prstGeom>
          <a:noFill/>
          <a:ln>
            <a:noFill/>
          </a:ln>
        </p:spPr>
      </p:pic>
      <p:pic>
        <p:nvPicPr>
          <p:cNvPr id="1082" name="Google Shape;1082;p100"/>
          <p:cNvPicPr preferRelativeResize="0"/>
          <p:nvPr/>
        </p:nvPicPr>
        <p:blipFill rotWithShape="1">
          <a:blip r:embed="rId6">
            <a:alphaModFix/>
          </a:blip>
          <a:srcRect b="0" l="9264" r="0" t="11197"/>
          <a:stretch/>
        </p:blipFill>
        <p:spPr>
          <a:xfrm>
            <a:off x="2919217" y="4133330"/>
            <a:ext cx="1857044" cy="1022101"/>
          </a:xfrm>
          <a:prstGeom prst="rect">
            <a:avLst/>
          </a:prstGeom>
          <a:noFill/>
          <a:ln>
            <a:noFill/>
          </a:ln>
        </p:spPr>
      </p:pic>
      <p:pic>
        <p:nvPicPr>
          <p:cNvPr id="1083" name="Google Shape;1083;p100"/>
          <p:cNvPicPr preferRelativeResize="0"/>
          <p:nvPr/>
        </p:nvPicPr>
        <p:blipFill rotWithShape="1">
          <a:blip r:embed="rId7">
            <a:alphaModFix/>
          </a:blip>
          <a:srcRect b="37601" l="14499" r="29559" t="38011"/>
          <a:stretch/>
        </p:blipFill>
        <p:spPr>
          <a:xfrm>
            <a:off x="7160972" y="4133334"/>
            <a:ext cx="1053882" cy="1022100"/>
          </a:xfrm>
          <a:prstGeom prst="rect">
            <a:avLst/>
          </a:prstGeom>
          <a:noFill/>
          <a:ln>
            <a:noFill/>
          </a:ln>
        </p:spPr>
      </p:pic>
      <p:pic>
        <p:nvPicPr>
          <p:cNvPr id="1084" name="Google Shape;1084;p100"/>
          <p:cNvPicPr preferRelativeResize="0"/>
          <p:nvPr/>
        </p:nvPicPr>
        <p:blipFill>
          <a:blip r:embed="rId8">
            <a:alphaModFix/>
          </a:blip>
          <a:stretch>
            <a:fillRect/>
          </a:stretch>
        </p:blipFill>
        <p:spPr>
          <a:xfrm>
            <a:off x="5569347" y="4133733"/>
            <a:ext cx="2018302" cy="1022100"/>
          </a:xfrm>
          <a:prstGeom prst="rect">
            <a:avLst/>
          </a:prstGeom>
          <a:noFill/>
          <a:ln>
            <a:noFill/>
          </a:ln>
        </p:spPr>
      </p:pic>
      <p:pic>
        <p:nvPicPr>
          <p:cNvPr id="1085" name="Google Shape;1085;p100"/>
          <p:cNvPicPr preferRelativeResize="0"/>
          <p:nvPr/>
        </p:nvPicPr>
        <p:blipFill rotWithShape="1">
          <a:blip r:embed="rId9">
            <a:alphaModFix/>
          </a:blip>
          <a:srcRect b="5935" l="12785" r="0" t="0"/>
          <a:stretch/>
        </p:blipFill>
        <p:spPr>
          <a:xfrm>
            <a:off x="4640977" y="4133738"/>
            <a:ext cx="1470798" cy="1022100"/>
          </a:xfrm>
          <a:prstGeom prst="rect">
            <a:avLst/>
          </a:prstGeom>
          <a:noFill/>
          <a:ln>
            <a:noFill/>
          </a:ln>
        </p:spPr>
      </p:pic>
      <p:pic>
        <p:nvPicPr>
          <p:cNvPr id="1086" name="Google Shape;1086;p100"/>
          <p:cNvPicPr preferRelativeResize="0"/>
          <p:nvPr/>
        </p:nvPicPr>
        <p:blipFill>
          <a:blip r:embed="rId10">
            <a:alphaModFix/>
          </a:blip>
          <a:stretch>
            <a:fillRect/>
          </a:stretch>
        </p:blipFill>
        <p:spPr>
          <a:xfrm>
            <a:off x="1542206" y="4133738"/>
            <a:ext cx="1533151" cy="1022101"/>
          </a:xfrm>
          <a:prstGeom prst="rect">
            <a:avLst/>
          </a:prstGeom>
          <a:noFill/>
          <a:ln>
            <a:noFill/>
          </a:ln>
        </p:spPr>
      </p:pic>
      <p:sp>
        <p:nvSpPr>
          <p:cNvPr id="1087" name="Google Shape;1087;p100"/>
          <p:cNvSpPr txBox="1"/>
          <p:nvPr/>
        </p:nvSpPr>
        <p:spPr>
          <a:xfrm>
            <a:off x="1033875" y="4959112"/>
            <a:ext cx="875700" cy="207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900">
                <a:solidFill>
                  <a:schemeClr val="lt1"/>
                </a:solidFill>
                <a:latin typeface="EB Garamond SemiBold"/>
                <a:ea typeface="EB Garamond SemiBold"/>
                <a:cs typeface="EB Garamond SemiBold"/>
                <a:sym typeface="EB Garamond SemiBold"/>
              </a:rPr>
              <a:t>basalt tests</a:t>
            </a:r>
            <a:endParaRPr sz="900">
              <a:solidFill>
                <a:schemeClr val="lt1"/>
              </a:solidFill>
              <a:latin typeface="EB Garamond SemiBold"/>
              <a:ea typeface="EB Garamond SemiBold"/>
              <a:cs typeface="EB Garamond SemiBold"/>
              <a:sym typeface="EB Garamond SemiBold"/>
            </a:endParaRPr>
          </a:p>
        </p:txBody>
      </p:sp>
      <p:sp>
        <p:nvSpPr>
          <p:cNvPr id="1088" name="Google Shape;1088;p100"/>
          <p:cNvSpPr txBox="1"/>
          <p:nvPr/>
        </p:nvSpPr>
        <p:spPr>
          <a:xfrm>
            <a:off x="2036869" y="4959113"/>
            <a:ext cx="1470900" cy="207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900">
                <a:solidFill>
                  <a:schemeClr val="lt1"/>
                </a:solidFill>
                <a:latin typeface="EB Garamond SemiBold"/>
                <a:ea typeface="EB Garamond SemiBold"/>
                <a:cs typeface="EB Garamond SemiBold"/>
                <a:sym typeface="EB Garamond SemiBold"/>
              </a:rPr>
              <a:t>soil tests, optimization</a:t>
            </a:r>
            <a:endParaRPr sz="900">
              <a:solidFill>
                <a:schemeClr val="lt1"/>
              </a:solidFill>
              <a:latin typeface="EB Garamond SemiBold"/>
              <a:ea typeface="EB Garamond SemiBold"/>
              <a:cs typeface="EB Garamond SemiBold"/>
              <a:sym typeface="EB Garamond SemiBold"/>
            </a:endParaRPr>
          </a:p>
        </p:txBody>
      </p:sp>
      <p:sp>
        <p:nvSpPr>
          <p:cNvPr id="1089" name="Google Shape;1089;p100"/>
          <p:cNvSpPr txBox="1"/>
          <p:nvPr/>
        </p:nvSpPr>
        <p:spPr>
          <a:xfrm>
            <a:off x="-165328" y="4959112"/>
            <a:ext cx="875700" cy="207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900">
                <a:solidFill>
                  <a:schemeClr val="lt1"/>
                </a:solidFill>
                <a:latin typeface="EB Garamond SemiBold"/>
                <a:ea typeface="EB Garamond SemiBold"/>
                <a:cs typeface="EB Garamond SemiBold"/>
                <a:sym typeface="EB Garamond SemiBold"/>
              </a:rPr>
              <a:t>waste dust</a:t>
            </a:r>
            <a:endParaRPr sz="900">
              <a:solidFill>
                <a:schemeClr val="lt1"/>
              </a:solidFill>
              <a:latin typeface="EB Garamond SemiBold"/>
              <a:ea typeface="EB Garamond SemiBold"/>
              <a:cs typeface="EB Garamond SemiBold"/>
              <a:sym typeface="EB Garamond SemiBold"/>
            </a:endParaRPr>
          </a:p>
        </p:txBody>
      </p:sp>
      <p:sp>
        <p:nvSpPr>
          <p:cNvPr id="1090" name="Google Shape;1090;p100"/>
          <p:cNvSpPr txBox="1"/>
          <p:nvPr/>
        </p:nvSpPr>
        <p:spPr>
          <a:xfrm>
            <a:off x="3907303" y="4959112"/>
            <a:ext cx="875700" cy="207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900">
                <a:solidFill>
                  <a:schemeClr val="lt1"/>
                </a:solidFill>
                <a:latin typeface="EB Garamond SemiBold"/>
                <a:ea typeface="EB Garamond SemiBold"/>
                <a:cs typeface="EB Garamond SemiBold"/>
                <a:sym typeface="EB Garamond SemiBold"/>
              </a:rPr>
              <a:t>transport</a:t>
            </a:r>
            <a:endParaRPr sz="900">
              <a:solidFill>
                <a:schemeClr val="lt1"/>
              </a:solidFill>
              <a:latin typeface="EB Garamond SemiBold"/>
              <a:ea typeface="EB Garamond SemiBold"/>
              <a:cs typeface="EB Garamond SemiBold"/>
              <a:sym typeface="EB Garamond SemiBold"/>
            </a:endParaRPr>
          </a:p>
        </p:txBody>
      </p:sp>
      <p:sp>
        <p:nvSpPr>
          <p:cNvPr id="1091" name="Google Shape;1091;p100"/>
          <p:cNvSpPr txBox="1"/>
          <p:nvPr/>
        </p:nvSpPr>
        <p:spPr>
          <a:xfrm>
            <a:off x="5534138" y="4959112"/>
            <a:ext cx="875700" cy="207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900">
                <a:solidFill>
                  <a:schemeClr val="lt1"/>
                </a:solidFill>
                <a:latin typeface="EB Garamond SemiBold"/>
                <a:ea typeface="EB Garamond SemiBold"/>
                <a:cs typeface="EB Garamond SemiBold"/>
                <a:sym typeface="EB Garamond SemiBold"/>
              </a:rPr>
              <a:t>loading</a:t>
            </a:r>
            <a:endParaRPr sz="900">
              <a:solidFill>
                <a:schemeClr val="lt1"/>
              </a:solidFill>
              <a:latin typeface="EB Garamond SemiBold"/>
              <a:ea typeface="EB Garamond SemiBold"/>
              <a:cs typeface="EB Garamond SemiBold"/>
              <a:sym typeface="EB Garamond SemiBold"/>
            </a:endParaRPr>
          </a:p>
        </p:txBody>
      </p:sp>
      <p:sp>
        <p:nvSpPr>
          <p:cNvPr id="1092" name="Google Shape;1092;p100"/>
          <p:cNvSpPr txBox="1"/>
          <p:nvPr/>
        </p:nvSpPr>
        <p:spPr>
          <a:xfrm>
            <a:off x="6985219" y="4959112"/>
            <a:ext cx="875700" cy="207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900">
                <a:solidFill>
                  <a:schemeClr val="lt1"/>
                </a:solidFill>
                <a:latin typeface="EB Garamond SemiBold"/>
                <a:ea typeface="EB Garamond SemiBold"/>
                <a:cs typeface="EB Garamond SemiBold"/>
                <a:sym typeface="EB Garamond SemiBold"/>
              </a:rPr>
              <a:t>spreading</a:t>
            </a:r>
            <a:endParaRPr sz="900">
              <a:solidFill>
                <a:schemeClr val="lt1"/>
              </a:solidFill>
              <a:latin typeface="EB Garamond SemiBold"/>
              <a:ea typeface="EB Garamond SemiBold"/>
              <a:cs typeface="EB Garamond SemiBold"/>
              <a:sym typeface="EB Garamond SemiBold"/>
            </a:endParaRPr>
          </a:p>
        </p:txBody>
      </p:sp>
      <p:pic>
        <p:nvPicPr>
          <p:cNvPr id="1093" name="Google Shape;1093;p100"/>
          <p:cNvPicPr preferRelativeResize="0"/>
          <p:nvPr/>
        </p:nvPicPr>
        <p:blipFill rotWithShape="1">
          <a:blip r:embed="rId10">
            <a:alphaModFix/>
          </a:blip>
          <a:srcRect b="0" l="20696" r="44044" t="38807"/>
          <a:stretch/>
        </p:blipFill>
        <p:spPr>
          <a:xfrm>
            <a:off x="8603438" y="4133334"/>
            <a:ext cx="540564" cy="1022101"/>
          </a:xfrm>
          <a:prstGeom prst="rect">
            <a:avLst/>
          </a:prstGeom>
          <a:noFill/>
          <a:ln>
            <a:noFill/>
          </a:ln>
        </p:spPr>
      </p:pic>
      <p:pic>
        <p:nvPicPr>
          <p:cNvPr id="1094" name="Google Shape;1094;p100"/>
          <p:cNvPicPr preferRelativeResize="0"/>
          <p:nvPr/>
        </p:nvPicPr>
        <p:blipFill>
          <a:blip r:embed="rId11">
            <a:alphaModFix/>
          </a:blip>
          <a:stretch>
            <a:fillRect/>
          </a:stretch>
        </p:blipFill>
        <p:spPr>
          <a:xfrm>
            <a:off x="8214853" y="4133334"/>
            <a:ext cx="388584" cy="1022100"/>
          </a:xfrm>
          <a:prstGeom prst="rect">
            <a:avLst/>
          </a:prstGeom>
          <a:noFill/>
          <a:ln>
            <a:noFill/>
          </a:ln>
        </p:spPr>
      </p:pic>
      <p:sp>
        <p:nvSpPr>
          <p:cNvPr id="1095" name="Google Shape;1095;p100"/>
          <p:cNvSpPr txBox="1"/>
          <p:nvPr/>
        </p:nvSpPr>
        <p:spPr>
          <a:xfrm>
            <a:off x="8268413" y="4959112"/>
            <a:ext cx="875700" cy="207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900">
                <a:solidFill>
                  <a:schemeClr val="lt1"/>
                </a:solidFill>
                <a:latin typeface="EB Garamond SemiBold"/>
                <a:ea typeface="EB Garamond SemiBold"/>
                <a:cs typeface="EB Garamond SemiBold"/>
                <a:sym typeface="EB Garamond SemiBold"/>
              </a:rPr>
              <a:t>measurement</a:t>
            </a:r>
            <a:endParaRPr sz="900">
              <a:solidFill>
                <a:schemeClr val="lt1"/>
              </a:solidFill>
              <a:latin typeface="EB Garamond SemiBold"/>
              <a:ea typeface="EB Garamond SemiBold"/>
              <a:cs typeface="EB Garamond SemiBold"/>
              <a:sym typeface="EB Garamond SemiBold"/>
            </a:endParaRPr>
          </a:p>
        </p:txBody>
      </p:sp>
      <p:sp>
        <p:nvSpPr>
          <p:cNvPr id="1096" name="Google Shape;1096;p100"/>
          <p:cNvSpPr/>
          <p:nvPr/>
        </p:nvSpPr>
        <p:spPr>
          <a:xfrm>
            <a:off x="1078" y="4046006"/>
            <a:ext cx="8114700" cy="109500"/>
          </a:xfrm>
          <a:prstGeom prst="rect">
            <a:avLst/>
          </a:prstGeom>
          <a:solidFill>
            <a:srgbClr val="134F5C"/>
          </a:solidFill>
          <a:ln>
            <a:noFill/>
          </a:ln>
        </p:spPr>
        <p:txBody>
          <a:bodyPr anchorCtr="0" anchor="ctr" bIns="34275" lIns="34275" spcFirstLastPara="1" rIns="34275" wrap="square" tIns="34275">
            <a:noAutofit/>
          </a:bodyPr>
          <a:lstStyle/>
          <a:p>
            <a:pPr indent="0" lvl="0" marL="0" rtl="0" algn="l">
              <a:spcBef>
                <a:spcPts val="0"/>
              </a:spcBef>
              <a:spcAft>
                <a:spcPts val="0"/>
              </a:spcAft>
              <a:buNone/>
            </a:pPr>
            <a:r>
              <a:t/>
            </a:r>
            <a:endParaRPr/>
          </a:p>
        </p:txBody>
      </p:sp>
      <p:sp>
        <p:nvSpPr>
          <p:cNvPr id="1097" name="Google Shape;1097;p100"/>
          <p:cNvSpPr/>
          <p:nvPr/>
        </p:nvSpPr>
        <p:spPr>
          <a:xfrm>
            <a:off x="8115769" y="4046006"/>
            <a:ext cx="1028400" cy="109500"/>
          </a:xfrm>
          <a:prstGeom prst="rect">
            <a:avLst/>
          </a:prstGeom>
          <a:solidFill>
            <a:srgbClr val="B45F06"/>
          </a:solidFill>
          <a:ln>
            <a:noFill/>
          </a:ln>
        </p:spPr>
        <p:txBody>
          <a:bodyPr anchorCtr="0" anchor="ctr" bIns="34275" lIns="34275" spcFirstLastPara="1" rIns="34275" wrap="square" tIns="34275">
            <a:noAutofit/>
          </a:bodyPr>
          <a:lstStyle/>
          <a:p>
            <a:pPr indent="0" lvl="0" marL="0" rtl="0" algn="l">
              <a:spcBef>
                <a:spcPts val="0"/>
              </a:spcBef>
              <a:spcAft>
                <a:spcPts val="0"/>
              </a:spcAft>
              <a:buNone/>
            </a:pPr>
            <a:r>
              <a:t/>
            </a:r>
            <a:endParaRPr sz="500">
              <a:solidFill>
                <a:srgbClr val="B45F06"/>
              </a:solidFill>
            </a:endParaRPr>
          </a:p>
        </p:txBody>
      </p:sp>
      <p:graphicFrame>
        <p:nvGraphicFramePr>
          <p:cNvPr id="1098" name="Google Shape;1098;p100"/>
          <p:cNvGraphicFramePr/>
          <p:nvPr/>
        </p:nvGraphicFramePr>
        <p:xfrm>
          <a:off x="952500" y="654625"/>
          <a:ext cx="3000000" cy="3000000"/>
        </p:xfrm>
        <a:graphic>
          <a:graphicData uri="http://schemas.openxmlformats.org/drawingml/2006/table">
            <a:tbl>
              <a:tblPr>
                <a:noFill/>
                <a:tableStyleId>{CDED5FD7-04D3-470A-92BB-18A401EACB5B}</a:tableStyleId>
              </a:tblPr>
              <a:tblGrid>
                <a:gridCol w="3619500"/>
                <a:gridCol w="3619500"/>
              </a:tblGrid>
              <a:tr h="381000">
                <a:tc>
                  <a:txBody>
                    <a:bodyPr/>
                    <a:lstStyle/>
                    <a:p>
                      <a:pPr indent="0" lvl="0" marL="0" rtl="0" algn="ctr">
                        <a:spcBef>
                          <a:spcPts val="0"/>
                        </a:spcBef>
                        <a:spcAft>
                          <a:spcPts val="0"/>
                        </a:spcAft>
                        <a:buNone/>
                      </a:pPr>
                      <a:r>
                        <a:rPr lang="en"/>
                        <a:t>Agronomics</a:t>
                      </a:r>
                      <a:endParaRPr/>
                    </a:p>
                  </a:txBody>
                  <a:tcPr marT="91425" marB="91425" marR="91425" marL="91425">
                    <a:lnR cap="flat" cmpd="sng" w="9525">
                      <a:solidFill>
                        <a:schemeClr val="dk1"/>
                      </a:solidFill>
                      <a:prstDash val="solid"/>
                      <a:round/>
                      <a:headEnd len="sm" w="sm" type="none"/>
                      <a:tailEnd len="sm" w="sm" type="none"/>
                    </a:lnR>
                    <a:solidFill>
                      <a:srgbClr val="0BB252"/>
                    </a:solidFill>
                  </a:tcPr>
                </a:tc>
                <a:tc>
                  <a:txBody>
                    <a:bodyPr/>
                    <a:lstStyle/>
                    <a:p>
                      <a:pPr indent="0" lvl="0" marL="0" rtl="0" algn="ctr">
                        <a:spcBef>
                          <a:spcPts val="0"/>
                        </a:spcBef>
                        <a:spcAft>
                          <a:spcPts val="0"/>
                        </a:spcAft>
                        <a:buNone/>
                      </a:pPr>
                      <a:r>
                        <a:rPr lang="en"/>
                        <a:t>Laboratory Measurement </a:t>
                      </a:r>
                      <a:endParaRPr/>
                    </a:p>
                  </a:txBody>
                  <a:tcPr marT="91425" marB="91425" marR="91425" marL="91425">
                    <a:lnL cap="flat" cmpd="sng" w="9525">
                      <a:solidFill>
                        <a:schemeClr val="dk1"/>
                      </a:solidFill>
                      <a:prstDash val="solid"/>
                      <a:round/>
                      <a:headEnd len="sm" w="sm" type="none"/>
                      <a:tailEnd len="sm" w="sm" type="none"/>
                    </a:lnL>
                    <a:solidFill>
                      <a:srgbClr val="0BB252"/>
                    </a:solidFill>
                  </a:tcPr>
                </a:tc>
              </a:tr>
              <a:tr h="381000">
                <a:tc>
                  <a:txBody>
                    <a:bodyPr/>
                    <a:lstStyle/>
                    <a:p>
                      <a:pPr indent="-330200" lvl="0" marL="457200" rtl="0" algn="l">
                        <a:spcBef>
                          <a:spcPts val="0"/>
                        </a:spcBef>
                        <a:spcAft>
                          <a:spcPts val="0"/>
                        </a:spcAft>
                        <a:buClr>
                          <a:schemeClr val="dk1"/>
                        </a:buClr>
                        <a:buSzPts val="1600"/>
                        <a:buFont typeface="Helvetica Neue Light"/>
                        <a:buChar char="●"/>
                      </a:pPr>
                      <a:r>
                        <a:rPr lang="en" sz="1600">
                          <a:solidFill>
                            <a:schemeClr val="dk1"/>
                          </a:solidFill>
                          <a:highlight>
                            <a:srgbClr val="FFFFFF"/>
                          </a:highlight>
                          <a:latin typeface="Helvetica Neue Light"/>
                          <a:ea typeface="Helvetica Neue Light"/>
                          <a:cs typeface="Helvetica Neue Light"/>
                          <a:sym typeface="Helvetica Neue Light"/>
                        </a:rPr>
                        <a:t>Pest prevention </a:t>
                      </a:r>
                      <a:endParaRPr sz="1600">
                        <a:solidFill>
                          <a:schemeClr val="dk1"/>
                        </a:solidFill>
                        <a:highlight>
                          <a:srgbClr val="FFFFFF"/>
                        </a:highlight>
                        <a:latin typeface="Helvetica Neue Light"/>
                        <a:ea typeface="Helvetica Neue Light"/>
                        <a:cs typeface="Helvetica Neue Light"/>
                        <a:sym typeface="Helvetica Neue Light"/>
                      </a:endParaRPr>
                    </a:p>
                    <a:p>
                      <a:pPr indent="0" lvl="0" marL="0" rtl="0" algn="l">
                        <a:spcBef>
                          <a:spcPts val="0"/>
                        </a:spcBef>
                        <a:spcAft>
                          <a:spcPts val="0"/>
                        </a:spcAft>
                        <a:buNone/>
                      </a:pPr>
                      <a:r>
                        <a:rPr lang="en" sz="1600">
                          <a:solidFill>
                            <a:schemeClr val="dk1"/>
                          </a:solidFill>
                          <a:highlight>
                            <a:srgbClr val="FFFFFF"/>
                          </a:highlight>
                          <a:latin typeface="Helvetica Neue Light"/>
                          <a:ea typeface="Helvetica Neue Light"/>
                          <a:cs typeface="Helvetica Neue Light"/>
                          <a:sym typeface="Helvetica Neue Light"/>
                        </a:rPr>
                        <a:t>_________________________________</a:t>
                      </a:r>
                      <a:endParaRPr sz="1600">
                        <a:solidFill>
                          <a:schemeClr val="dk1"/>
                        </a:solidFill>
                        <a:highlight>
                          <a:srgbClr val="FFFFFF"/>
                        </a:highlight>
                        <a:latin typeface="Helvetica Neue Light"/>
                        <a:ea typeface="Helvetica Neue Light"/>
                        <a:cs typeface="Helvetica Neue Light"/>
                        <a:sym typeface="Helvetica Neue Light"/>
                      </a:endParaRPr>
                    </a:p>
                    <a:p>
                      <a:pPr indent="-330200" lvl="0" marL="457200" rtl="0" algn="l">
                        <a:spcBef>
                          <a:spcPts val="0"/>
                        </a:spcBef>
                        <a:spcAft>
                          <a:spcPts val="0"/>
                        </a:spcAft>
                        <a:buClr>
                          <a:schemeClr val="dk1"/>
                        </a:buClr>
                        <a:buSzPts val="1600"/>
                        <a:buFont typeface="Helvetica Neue Light"/>
                        <a:buChar char="●"/>
                      </a:pPr>
                      <a:r>
                        <a:rPr lang="en" sz="1600">
                          <a:solidFill>
                            <a:schemeClr val="dk1"/>
                          </a:solidFill>
                          <a:highlight>
                            <a:srgbClr val="FFFFFF"/>
                          </a:highlight>
                          <a:latin typeface="Helvetica Neue Light"/>
                          <a:ea typeface="Helvetica Neue Light"/>
                          <a:cs typeface="Helvetica Neue Light"/>
                          <a:sym typeface="Helvetica Neue Light"/>
                        </a:rPr>
                        <a:t>Speed of </a:t>
                      </a:r>
                      <a:r>
                        <a:rPr b="1" lang="en" sz="1600">
                          <a:solidFill>
                            <a:schemeClr val="dk1"/>
                          </a:solidFill>
                          <a:highlight>
                            <a:srgbClr val="FFFFFF"/>
                          </a:highlight>
                          <a:latin typeface="Helvetica Neue"/>
                          <a:ea typeface="Helvetica Neue"/>
                          <a:cs typeface="Helvetica Neue"/>
                          <a:sym typeface="Helvetica Neue"/>
                        </a:rPr>
                        <a:t>nutrient release </a:t>
                      </a:r>
                      <a:endParaRPr b="1" sz="1600">
                        <a:solidFill>
                          <a:schemeClr val="dk1"/>
                        </a:solidFill>
                        <a:highlight>
                          <a:srgbClr val="FFFFFF"/>
                        </a:highlight>
                        <a:latin typeface="Helvetica Neue"/>
                        <a:ea typeface="Helvetica Neue"/>
                        <a:cs typeface="Helvetica Neue"/>
                        <a:sym typeface="Helvetica Neue"/>
                      </a:endParaRPr>
                    </a:p>
                    <a:p>
                      <a:pPr indent="-330200" lvl="0" marL="457200" rtl="0" algn="l">
                        <a:spcBef>
                          <a:spcPts val="0"/>
                        </a:spcBef>
                        <a:spcAft>
                          <a:spcPts val="0"/>
                        </a:spcAft>
                        <a:buClr>
                          <a:schemeClr val="dk1"/>
                        </a:buClr>
                        <a:buSzPts val="1600"/>
                        <a:buFont typeface="Helvetica Neue Light"/>
                        <a:buChar char="●"/>
                      </a:pPr>
                      <a:r>
                        <a:rPr b="1" lang="en" sz="1600">
                          <a:solidFill>
                            <a:schemeClr val="dk1"/>
                          </a:solidFill>
                          <a:highlight>
                            <a:srgbClr val="FFFFFF"/>
                          </a:highlight>
                          <a:latin typeface="Helvetica Neue"/>
                          <a:ea typeface="Helvetica Neue"/>
                          <a:cs typeface="Helvetica Neue"/>
                          <a:sym typeface="Helvetica Neue"/>
                        </a:rPr>
                        <a:t>Ideal </a:t>
                      </a:r>
                      <a:r>
                        <a:rPr lang="en" sz="1600">
                          <a:solidFill>
                            <a:schemeClr val="dk1"/>
                          </a:solidFill>
                          <a:highlight>
                            <a:srgbClr val="FFFFFF"/>
                          </a:highlight>
                          <a:latin typeface="Helvetica Neue Light"/>
                          <a:ea typeface="Helvetica Neue Light"/>
                          <a:cs typeface="Helvetica Neue Light"/>
                          <a:sym typeface="Helvetica Neue Light"/>
                        </a:rPr>
                        <a:t>pH with basalt </a:t>
                      </a:r>
                      <a:endParaRPr sz="1600">
                        <a:solidFill>
                          <a:schemeClr val="dk1"/>
                        </a:solidFill>
                        <a:highlight>
                          <a:srgbClr val="FFFFFF"/>
                        </a:highlight>
                        <a:latin typeface="Helvetica Neue Light"/>
                        <a:ea typeface="Helvetica Neue Light"/>
                        <a:cs typeface="Helvetica Neue Light"/>
                        <a:sym typeface="Helvetica Neue Light"/>
                      </a:endParaRPr>
                    </a:p>
                    <a:p>
                      <a:pPr indent="-330200" lvl="1" marL="914400" rtl="0" algn="l">
                        <a:spcBef>
                          <a:spcPts val="0"/>
                        </a:spcBef>
                        <a:spcAft>
                          <a:spcPts val="0"/>
                        </a:spcAft>
                        <a:buClr>
                          <a:schemeClr val="dk1"/>
                        </a:buClr>
                        <a:buSzPts val="1600"/>
                        <a:buFont typeface="Helvetica Neue Light"/>
                        <a:buChar char="○"/>
                      </a:pPr>
                      <a:r>
                        <a:rPr lang="en" sz="1600">
                          <a:solidFill>
                            <a:schemeClr val="dk1"/>
                          </a:solidFill>
                          <a:highlight>
                            <a:srgbClr val="FFFFFF"/>
                          </a:highlight>
                          <a:latin typeface="Helvetica Neue Light"/>
                          <a:ea typeface="Helvetica Neue Light"/>
                          <a:cs typeface="Helvetica Neue Light"/>
                          <a:sym typeface="Helvetica Neue Light"/>
                        </a:rPr>
                        <a:t>Higher pHs economical? </a:t>
                      </a:r>
                      <a:endParaRPr sz="1600">
                        <a:solidFill>
                          <a:schemeClr val="dk1"/>
                        </a:solidFill>
                        <a:highlight>
                          <a:srgbClr val="FFFFFF"/>
                        </a:highlight>
                        <a:latin typeface="Helvetica Neue Light"/>
                        <a:ea typeface="Helvetica Neue Light"/>
                        <a:cs typeface="Helvetica Neue Light"/>
                        <a:sym typeface="Helvetica Neue Light"/>
                      </a:endParaRPr>
                    </a:p>
                    <a:p>
                      <a:pPr indent="-330200" lvl="1" marL="914400" rtl="0" algn="l">
                        <a:spcBef>
                          <a:spcPts val="0"/>
                        </a:spcBef>
                        <a:spcAft>
                          <a:spcPts val="0"/>
                        </a:spcAft>
                        <a:buClr>
                          <a:schemeClr val="dk1"/>
                        </a:buClr>
                        <a:buSzPts val="1600"/>
                        <a:buFont typeface="Helvetica Neue Light"/>
                        <a:buChar char="○"/>
                      </a:pPr>
                      <a:r>
                        <a:rPr lang="en" sz="1600">
                          <a:solidFill>
                            <a:schemeClr val="dk1"/>
                          </a:solidFill>
                          <a:highlight>
                            <a:srgbClr val="FFFFFF"/>
                          </a:highlight>
                          <a:latin typeface="Helvetica Neue Light"/>
                          <a:ea typeface="Helvetica Neue Light"/>
                          <a:cs typeface="Helvetica Neue Light"/>
                          <a:sym typeface="Helvetica Neue Light"/>
                        </a:rPr>
                        <a:t>Nutrient addition </a:t>
                      </a:r>
                      <a:endParaRPr sz="1600">
                        <a:solidFill>
                          <a:schemeClr val="dk1"/>
                        </a:solidFill>
                        <a:highlight>
                          <a:srgbClr val="FFFFFF"/>
                        </a:highlight>
                        <a:latin typeface="Helvetica Neue Light"/>
                        <a:ea typeface="Helvetica Neue Light"/>
                        <a:cs typeface="Helvetica Neue Light"/>
                        <a:sym typeface="Helvetica Neue Light"/>
                      </a:endParaRPr>
                    </a:p>
                    <a:p>
                      <a:pPr indent="-330200" lvl="0" marL="457200" rtl="0" algn="l">
                        <a:spcBef>
                          <a:spcPts val="0"/>
                        </a:spcBef>
                        <a:spcAft>
                          <a:spcPts val="0"/>
                        </a:spcAft>
                        <a:buClr>
                          <a:schemeClr val="dk1"/>
                        </a:buClr>
                        <a:buSzPts val="1600"/>
                        <a:buFont typeface="Helvetica Neue"/>
                        <a:buChar char="●"/>
                      </a:pPr>
                      <a:r>
                        <a:rPr b="1" lang="en" sz="1600">
                          <a:solidFill>
                            <a:schemeClr val="dk1"/>
                          </a:solidFill>
                          <a:highlight>
                            <a:srgbClr val="FFFFFF"/>
                          </a:highlight>
                          <a:latin typeface="Helvetica Neue"/>
                          <a:ea typeface="Helvetica Neue"/>
                          <a:cs typeface="Helvetica Neue"/>
                          <a:sym typeface="Helvetica Neue"/>
                        </a:rPr>
                        <a:t>Timeline of pH impact </a:t>
                      </a:r>
                      <a:endParaRPr b="1" sz="1600">
                        <a:solidFill>
                          <a:schemeClr val="dk1"/>
                        </a:solidFill>
                        <a:highlight>
                          <a:srgbClr val="FFFFFF"/>
                        </a:highlight>
                        <a:latin typeface="Helvetica Neue"/>
                        <a:ea typeface="Helvetica Neue"/>
                        <a:cs typeface="Helvetica Neue"/>
                        <a:sym typeface="Helvetica Neue"/>
                      </a:endParaRPr>
                    </a:p>
                    <a:p>
                      <a:pPr indent="0" lvl="0" marL="0" rtl="0" algn="l">
                        <a:spcBef>
                          <a:spcPts val="0"/>
                        </a:spcBef>
                        <a:spcAft>
                          <a:spcPts val="0"/>
                        </a:spcAft>
                        <a:buNone/>
                      </a:pPr>
                      <a:r>
                        <a:rPr lang="en" sz="1600">
                          <a:solidFill>
                            <a:schemeClr val="dk1"/>
                          </a:solidFill>
                          <a:highlight>
                            <a:srgbClr val="FFFFFF"/>
                          </a:highlight>
                          <a:latin typeface="Helvetica Neue Light"/>
                          <a:ea typeface="Helvetica Neue Light"/>
                          <a:cs typeface="Helvetica Neue Light"/>
                          <a:sym typeface="Helvetica Neue Light"/>
                        </a:rPr>
                        <a:t>_________________________________</a:t>
                      </a:r>
                      <a:endParaRPr b="1" sz="1600">
                        <a:solidFill>
                          <a:schemeClr val="dk1"/>
                        </a:solidFill>
                        <a:highlight>
                          <a:srgbClr val="FFFFFF"/>
                        </a:highlight>
                        <a:latin typeface="Helvetica Neue"/>
                        <a:ea typeface="Helvetica Neue"/>
                        <a:cs typeface="Helvetica Neue"/>
                        <a:sym typeface="Helvetica Neue"/>
                      </a:endParaRPr>
                    </a:p>
                    <a:p>
                      <a:pPr indent="-330200" lvl="0" marL="457200" rtl="0" algn="l">
                        <a:spcBef>
                          <a:spcPts val="0"/>
                        </a:spcBef>
                        <a:spcAft>
                          <a:spcPts val="0"/>
                        </a:spcAft>
                        <a:buClr>
                          <a:schemeClr val="dk1"/>
                        </a:buClr>
                        <a:buSzPts val="1600"/>
                        <a:buFont typeface="Helvetica Neue Light"/>
                        <a:buChar char="●"/>
                      </a:pPr>
                      <a:r>
                        <a:rPr lang="en" sz="1600">
                          <a:solidFill>
                            <a:schemeClr val="dk1"/>
                          </a:solidFill>
                          <a:highlight>
                            <a:srgbClr val="FFFFFF"/>
                          </a:highlight>
                          <a:latin typeface="Helvetica Neue Light"/>
                          <a:ea typeface="Helvetica Neue Light"/>
                          <a:cs typeface="Helvetica Neue Light"/>
                          <a:sym typeface="Helvetica Neue Light"/>
                        </a:rPr>
                        <a:t>Long-term soil impact  </a:t>
                      </a:r>
                      <a:endParaRPr sz="1600">
                        <a:solidFill>
                          <a:schemeClr val="dk1"/>
                        </a:solidFill>
                        <a:highlight>
                          <a:srgbClr val="FFFFFF"/>
                        </a:highlight>
                        <a:latin typeface="Helvetica Neue Light"/>
                        <a:ea typeface="Helvetica Neue Light"/>
                        <a:cs typeface="Helvetica Neue Light"/>
                        <a:sym typeface="Helvetica Neue Light"/>
                      </a:endParaRPr>
                    </a:p>
                    <a:p>
                      <a:pPr indent="-330200" lvl="0" marL="457200" rtl="0" algn="l">
                        <a:spcBef>
                          <a:spcPts val="0"/>
                        </a:spcBef>
                        <a:spcAft>
                          <a:spcPts val="0"/>
                        </a:spcAft>
                        <a:buClr>
                          <a:schemeClr val="dk1"/>
                        </a:buClr>
                        <a:buSzPts val="1600"/>
                        <a:buFont typeface="Helvetica Neue Light"/>
                        <a:buChar char="●"/>
                      </a:pPr>
                      <a:r>
                        <a:rPr lang="en" sz="1600">
                          <a:solidFill>
                            <a:schemeClr val="dk1"/>
                          </a:solidFill>
                          <a:highlight>
                            <a:srgbClr val="FFFFFF"/>
                          </a:highlight>
                          <a:latin typeface="Helvetica Neue Light"/>
                          <a:ea typeface="Helvetica Neue Light"/>
                          <a:cs typeface="Helvetica Neue Light"/>
                          <a:sym typeface="Helvetica Neue Light"/>
                        </a:rPr>
                        <a:t>Diverse soils and regions</a:t>
                      </a:r>
                      <a:endParaRPr sz="1600">
                        <a:solidFill>
                          <a:schemeClr val="dk1"/>
                        </a:solidFill>
                        <a:highlight>
                          <a:srgbClr val="FFFFFF"/>
                        </a:highlight>
                        <a:latin typeface="Helvetica Neue Light"/>
                        <a:ea typeface="Helvetica Neue Light"/>
                        <a:cs typeface="Helvetica Neue Light"/>
                        <a:sym typeface="Helvetica Neue Light"/>
                      </a:endParaRPr>
                    </a:p>
                    <a:p>
                      <a:pPr indent="0" lvl="0" marL="0" rtl="0" algn="l">
                        <a:spcBef>
                          <a:spcPts val="0"/>
                        </a:spcBef>
                        <a:spcAft>
                          <a:spcPts val="0"/>
                        </a:spcAft>
                        <a:buNone/>
                      </a:pPr>
                      <a:r>
                        <a:t/>
                      </a:r>
                      <a:endParaRPr sz="1600">
                        <a:solidFill>
                          <a:schemeClr val="dk1"/>
                        </a:solidFill>
                        <a:highlight>
                          <a:srgbClr val="FFFFFF"/>
                        </a:highlight>
                        <a:latin typeface="Helvetica Neue Light"/>
                        <a:ea typeface="Helvetica Neue Light"/>
                        <a:cs typeface="Helvetica Neue Light"/>
                        <a:sym typeface="Helvetica Neue Light"/>
                      </a:endParaRPr>
                    </a:p>
                  </a:txBody>
                  <a:tcPr marT="91425" marB="91425" marR="91425" marL="91425"/>
                </a:tc>
                <a:tc>
                  <a:txBody>
                    <a:bodyPr/>
                    <a:lstStyle/>
                    <a:p>
                      <a:pPr indent="-330200" lvl="0" marL="457200" rtl="0" algn="l">
                        <a:spcBef>
                          <a:spcPts val="0"/>
                        </a:spcBef>
                        <a:spcAft>
                          <a:spcPts val="0"/>
                        </a:spcAft>
                        <a:buSzPts val="1600"/>
                        <a:buFont typeface="Helvetica Neue Light"/>
                        <a:buChar char="●"/>
                      </a:pPr>
                      <a:r>
                        <a:rPr b="1" lang="en" sz="1600">
                          <a:highlight>
                            <a:srgbClr val="FFFFFF"/>
                          </a:highlight>
                          <a:latin typeface="Helvetica Neue"/>
                          <a:ea typeface="Helvetica Neue"/>
                          <a:cs typeface="Helvetica Neue"/>
                          <a:sym typeface="Helvetica Neue"/>
                        </a:rPr>
                        <a:t>Spatial variability</a:t>
                      </a:r>
                      <a:r>
                        <a:rPr lang="en" sz="1600">
                          <a:highlight>
                            <a:srgbClr val="FFFFFF"/>
                          </a:highlight>
                          <a:latin typeface="Helvetica Neue Light"/>
                          <a:ea typeface="Helvetica Neue Light"/>
                          <a:cs typeface="Helvetica Neue Light"/>
                          <a:sym typeface="Helvetica Neue Light"/>
                        </a:rPr>
                        <a:t> </a:t>
                      </a:r>
                      <a:endParaRPr sz="1600">
                        <a:highlight>
                          <a:srgbClr val="FFFFFF"/>
                        </a:highlight>
                        <a:latin typeface="Helvetica Neue Light"/>
                        <a:ea typeface="Helvetica Neue Light"/>
                        <a:cs typeface="Helvetica Neue Light"/>
                        <a:sym typeface="Helvetica Neue Light"/>
                      </a:endParaRPr>
                    </a:p>
                    <a:p>
                      <a:pPr indent="-330200" lvl="0" marL="457200" rtl="0" algn="l">
                        <a:spcBef>
                          <a:spcPts val="0"/>
                        </a:spcBef>
                        <a:spcAft>
                          <a:spcPts val="0"/>
                        </a:spcAft>
                        <a:buSzPts val="1600"/>
                        <a:buFont typeface="Helvetica Neue Light"/>
                        <a:buChar char="●"/>
                      </a:pPr>
                      <a:r>
                        <a:rPr lang="en" sz="1600">
                          <a:highlight>
                            <a:srgbClr val="FFFFFF"/>
                          </a:highlight>
                          <a:latin typeface="Helvetica Neue Light"/>
                          <a:ea typeface="Helvetica Neue Light"/>
                          <a:cs typeface="Helvetica Neue Light"/>
                          <a:sym typeface="Helvetica Neue Light"/>
                        </a:rPr>
                        <a:t>Scaling lab </a:t>
                      </a:r>
                      <a:r>
                        <a:rPr b="1" lang="en" sz="1600">
                          <a:highlight>
                            <a:srgbClr val="FFFFFF"/>
                          </a:highlight>
                          <a:latin typeface="Helvetica Neue"/>
                          <a:ea typeface="Helvetica Neue"/>
                          <a:cs typeface="Helvetica Neue"/>
                          <a:sym typeface="Helvetica Neue"/>
                        </a:rPr>
                        <a:t>throughput</a:t>
                      </a:r>
                      <a:r>
                        <a:rPr lang="en" sz="1600">
                          <a:highlight>
                            <a:srgbClr val="FFFFFF"/>
                          </a:highlight>
                          <a:latin typeface="Helvetica Neue Light"/>
                          <a:ea typeface="Helvetica Neue Light"/>
                          <a:cs typeface="Helvetica Neue Light"/>
                          <a:sym typeface="Helvetica Neue Light"/>
                        </a:rPr>
                        <a:t> </a:t>
                      </a:r>
                      <a:endParaRPr sz="1600">
                        <a:highlight>
                          <a:srgbClr val="FFFFFF"/>
                        </a:highlight>
                        <a:latin typeface="Helvetica Neue Light"/>
                        <a:ea typeface="Helvetica Neue Light"/>
                        <a:cs typeface="Helvetica Neue Light"/>
                        <a:sym typeface="Helvetica Neue Light"/>
                      </a:endParaRPr>
                    </a:p>
                    <a:p>
                      <a:pPr indent="-330200" lvl="0" marL="457200" rtl="0" algn="l">
                        <a:spcBef>
                          <a:spcPts val="0"/>
                        </a:spcBef>
                        <a:spcAft>
                          <a:spcPts val="0"/>
                        </a:spcAft>
                        <a:buSzPts val="1600"/>
                        <a:buFont typeface="Helvetica Neue Light"/>
                        <a:buChar char="●"/>
                      </a:pPr>
                      <a:r>
                        <a:rPr b="1" lang="en" sz="1600">
                          <a:highlight>
                            <a:srgbClr val="FFFFFF"/>
                          </a:highlight>
                          <a:latin typeface="Helvetica Neue"/>
                          <a:ea typeface="Helvetica Neue"/>
                          <a:cs typeface="Helvetica Neue"/>
                          <a:sym typeface="Helvetica Neue"/>
                        </a:rPr>
                        <a:t>Precision</a:t>
                      </a:r>
                      <a:r>
                        <a:rPr lang="en" sz="1600">
                          <a:highlight>
                            <a:srgbClr val="FFFFFF"/>
                          </a:highlight>
                          <a:latin typeface="Helvetica Neue Light"/>
                          <a:ea typeface="Helvetica Neue Light"/>
                          <a:cs typeface="Helvetica Neue Light"/>
                          <a:sym typeface="Helvetica Neue Light"/>
                        </a:rPr>
                        <a:t> and QC</a:t>
                      </a:r>
                      <a:endParaRPr sz="1600">
                        <a:highlight>
                          <a:srgbClr val="FFFFFF"/>
                        </a:highlight>
                        <a:latin typeface="Helvetica Neue Light"/>
                        <a:ea typeface="Helvetica Neue Light"/>
                        <a:cs typeface="Helvetica Neue Light"/>
                        <a:sym typeface="Helvetica Neue Light"/>
                      </a:endParaRPr>
                    </a:p>
                    <a:p>
                      <a:pPr indent="-330200" lvl="0" marL="457200" rtl="0" algn="l">
                        <a:spcBef>
                          <a:spcPts val="0"/>
                        </a:spcBef>
                        <a:spcAft>
                          <a:spcPts val="0"/>
                        </a:spcAft>
                        <a:buSzPts val="1600"/>
                        <a:buFont typeface="Helvetica Neue Light"/>
                        <a:buChar char="●"/>
                      </a:pPr>
                      <a:r>
                        <a:rPr b="1" lang="en" sz="1600">
                          <a:highlight>
                            <a:srgbClr val="FFFFFF"/>
                          </a:highlight>
                          <a:latin typeface="Helvetica Neue"/>
                          <a:ea typeface="Helvetica Neue"/>
                          <a:cs typeface="Helvetica Neue"/>
                          <a:sym typeface="Helvetica Neue"/>
                        </a:rPr>
                        <a:t>Alternative measurement procedures</a:t>
                      </a:r>
                      <a:r>
                        <a:rPr lang="en" sz="1600">
                          <a:highlight>
                            <a:srgbClr val="FFFFFF"/>
                          </a:highlight>
                          <a:latin typeface="Helvetica Neue Light"/>
                          <a:ea typeface="Helvetica Neue Light"/>
                          <a:cs typeface="Helvetica Neue Light"/>
                          <a:sym typeface="Helvetica Neue Light"/>
                        </a:rPr>
                        <a:t>? </a:t>
                      </a:r>
                      <a:endParaRPr sz="1600">
                        <a:highlight>
                          <a:srgbClr val="FFFFFF"/>
                        </a:highlight>
                        <a:latin typeface="Helvetica Neue Light"/>
                        <a:ea typeface="Helvetica Neue Light"/>
                        <a:cs typeface="Helvetica Neue Light"/>
                        <a:sym typeface="Helvetica Neue Light"/>
                      </a:endParaRPr>
                    </a:p>
                    <a:p>
                      <a:pPr indent="-330200" lvl="0" marL="457200" rtl="0" algn="l">
                        <a:spcBef>
                          <a:spcPts val="0"/>
                        </a:spcBef>
                        <a:spcAft>
                          <a:spcPts val="0"/>
                        </a:spcAft>
                        <a:buSzPts val="1600"/>
                        <a:buFont typeface="Helvetica Neue Light"/>
                        <a:buChar char="●"/>
                      </a:pPr>
                      <a:r>
                        <a:rPr lang="en" sz="1600">
                          <a:highlight>
                            <a:srgbClr val="FFFFFF"/>
                          </a:highlight>
                          <a:latin typeface="Helvetica Neue Light"/>
                          <a:ea typeface="Helvetica Neue Light"/>
                          <a:cs typeface="Helvetica Neue Light"/>
                          <a:sym typeface="Helvetica Neue Light"/>
                        </a:rPr>
                        <a:t>Additional partner laboratories for ICP-MS or other techniques </a:t>
                      </a:r>
                      <a:endParaRPr sz="1600">
                        <a:highlight>
                          <a:srgbClr val="FFFFFF"/>
                        </a:highlight>
                        <a:latin typeface="Helvetica Neue Light"/>
                        <a:ea typeface="Helvetica Neue Light"/>
                        <a:cs typeface="Helvetica Neue Light"/>
                        <a:sym typeface="Helvetica Neue Light"/>
                      </a:endParaRPr>
                    </a:p>
                    <a:p>
                      <a:pPr indent="0" lvl="0" marL="0" rtl="0" algn="l">
                        <a:spcBef>
                          <a:spcPts val="0"/>
                        </a:spcBef>
                        <a:spcAft>
                          <a:spcPts val="0"/>
                        </a:spcAft>
                        <a:buNone/>
                      </a:pPr>
                      <a:r>
                        <a:rPr lang="en" sz="1600">
                          <a:highlight>
                            <a:srgbClr val="FFFFFF"/>
                          </a:highlight>
                          <a:latin typeface="Helvetica Neue Light"/>
                          <a:ea typeface="Helvetica Neue Light"/>
                          <a:cs typeface="Helvetica Neue Light"/>
                          <a:sym typeface="Helvetica Neue Light"/>
                        </a:rPr>
                        <a:t> </a:t>
                      </a:r>
                      <a:endParaRPr sz="1600">
                        <a:highlight>
                          <a:srgbClr val="FFFFFF"/>
                        </a:highlight>
                        <a:latin typeface="Helvetica Neue Light"/>
                        <a:ea typeface="Helvetica Neue Light"/>
                        <a:cs typeface="Helvetica Neue Light"/>
                        <a:sym typeface="Helvetica Neue Light"/>
                      </a:endParaRPr>
                    </a:p>
                    <a:p>
                      <a:pPr indent="0" lvl="0" marL="457200" rtl="0" algn="l">
                        <a:spcBef>
                          <a:spcPts val="0"/>
                        </a:spcBef>
                        <a:spcAft>
                          <a:spcPts val="0"/>
                        </a:spcAft>
                        <a:buNone/>
                      </a:pPr>
                      <a:r>
                        <a:t/>
                      </a:r>
                      <a:endParaRPr sz="1600">
                        <a:highlight>
                          <a:srgbClr val="FFFFFF"/>
                        </a:highlight>
                        <a:latin typeface="Helvetica Neue Light"/>
                        <a:ea typeface="Helvetica Neue Light"/>
                        <a:cs typeface="Helvetica Neue Light"/>
                        <a:sym typeface="Helvetica Neue Light"/>
                      </a:endParaRPr>
                    </a:p>
                    <a:p>
                      <a:pPr indent="0" lvl="0" marL="0" rtl="0" algn="l">
                        <a:spcBef>
                          <a:spcPts val="0"/>
                        </a:spcBef>
                        <a:spcAft>
                          <a:spcPts val="0"/>
                        </a:spcAft>
                        <a:buNone/>
                      </a:pPr>
                      <a:r>
                        <a:t/>
                      </a:r>
                      <a:endParaRPr>
                        <a:highlight>
                          <a:srgbClr val="FFFFFF"/>
                        </a:highlight>
                      </a:endParaRPr>
                    </a:p>
                  </a:txBody>
                  <a:tcPr marT="91425" marB="91425" marR="91425" marL="91425"/>
                </a:tc>
              </a:tr>
            </a:tbl>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3" name="Shape 1103"/>
        <p:cNvGrpSpPr/>
        <p:nvPr/>
      </p:nvGrpSpPr>
      <p:grpSpPr>
        <a:xfrm>
          <a:off x="0" y="0"/>
          <a:ext cx="0" cy="0"/>
          <a:chOff x="0" y="0"/>
          <a:chExt cx="0" cy="0"/>
        </a:xfrm>
      </p:grpSpPr>
      <p:pic>
        <p:nvPicPr>
          <p:cNvPr descr="A picture containing floor, indoor&#10;&#10;Description automatically generated" id="1104" name="Google Shape;1104;p101"/>
          <p:cNvPicPr preferRelativeResize="0"/>
          <p:nvPr/>
        </p:nvPicPr>
        <p:blipFill rotWithShape="1">
          <a:blip r:embed="rId3">
            <a:alphaModFix/>
          </a:blip>
          <a:srcRect b="0" l="0" r="0" t="0"/>
          <a:stretch/>
        </p:blipFill>
        <p:spPr>
          <a:xfrm>
            <a:off x="0" y="0"/>
            <a:ext cx="9144002" cy="5143501"/>
          </a:xfrm>
          <a:prstGeom prst="rect">
            <a:avLst/>
          </a:prstGeom>
          <a:noFill/>
          <a:ln>
            <a:noFill/>
          </a:ln>
        </p:spPr>
      </p:pic>
      <p:sp>
        <p:nvSpPr>
          <p:cNvPr id="1105" name="Google Shape;1105;p101"/>
          <p:cNvSpPr txBox="1"/>
          <p:nvPr/>
        </p:nvSpPr>
        <p:spPr>
          <a:xfrm>
            <a:off x="483524" y="1841150"/>
            <a:ext cx="8387100" cy="3393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2700">
                <a:solidFill>
                  <a:schemeClr val="lt1"/>
                </a:solidFill>
                <a:latin typeface="Helvetica Neue Light"/>
                <a:ea typeface="Helvetica Neue Light"/>
                <a:cs typeface="Helvetica Neue Light"/>
                <a:sym typeface="Helvetica Neue Light"/>
              </a:rPr>
              <a:t>Questions?</a:t>
            </a:r>
            <a:endParaRPr sz="2700">
              <a:solidFill>
                <a:schemeClr val="lt1"/>
              </a:solidFill>
              <a:latin typeface="Helvetica Neue Light"/>
              <a:ea typeface="Helvetica Neue Light"/>
              <a:cs typeface="Helvetica Neue Light"/>
              <a:sym typeface="Helvetica Neue Light"/>
            </a:endParaRPr>
          </a:p>
          <a:p>
            <a:pPr indent="0" lvl="0" marL="0" marR="0" rtl="0" algn="l">
              <a:spcBef>
                <a:spcPts val="0"/>
              </a:spcBef>
              <a:spcAft>
                <a:spcPts val="0"/>
              </a:spcAft>
              <a:buNone/>
            </a:pPr>
            <a:r>
              <a:t/>
            </a:r>
            <a:endParaRPr sz="2700">
              <a:solidFill>
                <a:schemeClr val="lt1"/>
              </a:solidFill>
              <a:latin typeface="Helvetica Neue Light"/>
              <a:ea typeface="Helvetica Neue Light"/>
              <a:cs typeface="Helvetica Neue Light"/>
              <a:sym typeface="Helvetica Neue Light"/>
            </a:endParaRPr>
          </a:p>
          <a:p>
            <a:pPr indent="0" lvl="0" marL="0" rtl="0" algn="l">
              <a:spcBef>
                <a:spcPts val="0"/>
              </a:spcBef>
              <a:spcAft>
                <a:spcPts val="0"/>
              </a:spcAft>
              <a:buNone/>
            </a:pPr>
            <a:r>
              <a:t/>
            </a:r>
            <a:endParaRPr>
              <a:solidFill>
                <a:schemeClr val="lt1"/>
              </a:solidFill>
              <a:latin typeface="Helvetica Neue Light"/>
              <a:ea typeface="Helvetica Neue Light"/>
              <a:cs typeface="Helvetica Neue Light"/>
              <a:sym typeface="Helvetica Neue Light"/>
            </a:endParaRPr>
          </a:p>
          <a:p>
            <a:pPr indent="0" lvl="0" marL="0" rtl="0" algn="l">
              <a:spcBef>
                <a:spcPts val="0"/>
              </a:spcBef>
              <a:spcAft>
                <a:spcPts val="0"/>
              </a:spcAft>
              <a:buNone/>
            </a:pPr>
            <a:r>
              <a:t/>
            </a:r>
            <a:endParaRPr>
              <a:solidFill>
                <a:schemeClr val="lt1"/>
              </a:solidFill>
              <a:latin typeface="Helvetica Neue Light"/>
              <a:ea typeface="Helvetica Neue Light"/>
              <a:cs typeface="Helvetica Neue Light"/>
              <a:sym typeface="Helvetica Neue Light"/>
            </a:endParaRPr>
          </a:p>
          <a:p>
            <a:pPr indent="0" lvl="0" marL="0" rtl="0" algn="l">
              <a:spcBef>
                <a:spcPts val="0"/>
              </a:spcBef>
              <a:spcAft>
                <a:spcPts val="0"/>
              </a:spcAft>
              <a:buNone/>
            </a:pPr>
            <a:r>
              <a:t/>
            </a:r>
            <a:endParaRPr>
              <a:solidFill>
                <a:schemeClr val="lt1"/>
              </a:solidFill>
              <a:latin typeface="Helvetica Neue Light"/>
              <a:ea typeface="Helvetica Neue Light"/>
              <a:cs typeface="Helvetica Neue Light"/>
              <a:sym typeface="Helvetica Neue Light"/>
            </a:endParaRPr>
          </a:p>
          <a:p>
            <a:pPr indent="0" lvl="0" marL="0" rtl="0" algn="l">
              <a:spcBef>
                <a:spcPts val="0"/>
              </a:spcBef>
              <a:spcAft>
                <a:spcPts val="0"/>
              </a:spcAft>
              <a:buNone/>
            </a:pPr>
            <a:r>
              <a:t/>
            </a:r>
            <a:endParaRPr>
              <a:solidFill>
                <a:schemeClr val="lt1"/>
              </a:solidFill>
              <a:latin typeface="Helvetica Neue Light"/>
              <a:ea typeface="Helvetica Neue Light"/>
              <a:cs typeface="Helvetica Neue Light"/>
              <a:sym typeface="Helvetica Neue Light"/>
            </a:endParaRPr>
          </a:p>
          <a:p>
            <a:pPr indent="0" lvl="0" marL="0" rtl="0" algn="l">
              <a:spcBef>
                <a:spcPts val="0"/>
              </a:spcBef>
              <a:spcAft>
                <a:spcPts val="0"/>
              </a:spcAft>
              <a:buNone/>
            </a:pPr>
            <a:r>
              <a:t/>
            </a:r>
            <a:endParaRPr>
              <a:solidFill>
                <a:schemeClr val="lt1"/>
              </a:solidFill>
              <a:latin typeface="Helvetica Neue Light"/>
              <a:ea typeface="Helvetica Neue Light"/>
              <a:cs typeface="Helvetica Neue Light"/>
              <a:sym typeface="Helvetica Neue Light"/>
            </a:endParaRPr>
          </a:p>
          <a:p>
            <a:pPr indent="0" lvl="0" marL="0" rtl="0" algn="l">
              <a:spcBef>
                <a:spcPts val="0"/>
              </a:spcBef>
              <a:spcAft>
                <a:spcPts val="0"/>
              </a:spcAft>
              <a:buNone/>
            </a:pPr>
            <a:r>
              <a:t/>
            </a:r>
            <a:endParaRPr>
              <a:solidFill>
                <a:schemeClr val="lt1"/>
              </a:solidFill>
              <a:latin typeface="Helvetica Neue Light"/>
              <a:ea typeface="Helvetica Neue Light"/>
              <a:cs typeface="Helvetica Neue Light"/>
              <a:sym typeface="Helvetica Neue Light"/>
            </a:endParaRPr>
          </a:p>
          <a:p>
            <a:pPr indent="0" lvl="0" marL="0" rtl="0" algn="l">
              <a:spcBef>
                <a:spcPts val="0"/>
              </a:spcBef>
              <a:spcAft>
                <a:spcPts val="0"/>
              </a:spcAft>
              <a:buNone/>
            </a:pPr>
            <a:r>
              <a:t/>
            </a:r>
            <a:endParaRPr>
              <a:solidFill>
                <a:schemeClr val="lt1"/>
              </a:solidFill>
              <a:latin typeface="Helvetica Neue Light"/>
              <a:ea typeface="Helvetica Neue Light"/>
              <a:cs typeface="Helvetica Neue Light"/>
              <a:sym typeface="Helvetica Neue Light"/>
            </a:endParaRPr>
          </a:p>
          <a:p>
            <a:pPr indent="0" lvl="0" marL="0" rtl="0" algn="l">
              <a:spcBef>
                <a:spcPts val="0"/>
              </a:spcBef>
              <a:spcAft>
                <a:spcPts val="0"/>
              </a:spcAft>
              <a:buNone/>
            </a:pPr>
            <a:r>
              <a:rPr lang="en">
                <a:solidFill>
                  <a:schemeClr val="lt1"/>
                </a:solidFill>
                <a:latin typeface="Helvetica Neue Light"/>
                <a:ea typeface="Helvetica Neue Light"/>
                <a:cs typeface="Helvetica Neue Light"/>
                <a:sym typeface="Helvetica Neue Light"/>
              </a:rPr>
              <a:t>Please feel free to reach out to </a:t>
            </a:r>
            <a:r>
              <a:rPr b="1" lang="en">
                <a:solidFill>
                  <a:schemeClr val="dk1"/>
                </a:solidFill>
                <a:highlight>
                  <a:schemeClr val="accent6"/>
                </a:highlight>
                <a:latin typeface="Helvetica Neue"/>
                <a:ea typeface="Helvetica Neue"/>
                <a:cs typeface="Helvetica Neue"/>
                <a:sym typeface="Helvetica Neue"/>
              </a:rPr>
              <a:t> team</a:t>
            </a:r>
            <a:r>
              <a:rPr b="1" lang="en">
                <a:solidFill>
                  <a:schemeClr val="dk1"/>
                </a:solidFill>
                <a:highlight>
                  <a:schemeClr val="accent6"/>
                </a:highlight>
                <a:latin typeface="Helvetica Neue"/>
                <a:ea typeface="Helvetica Neue"/>
                <a:cs typeface="Helvetica Neue"/>
                <a:sym typeface="Helvetica Neue"/>
              </a:rPr>
              <a:t>@LithosCarbon.com </a:t>
            </a:r>
            <a:r>
              <a:rPr lang="en">
                <a:solidFill>
                  <a:schemeClr val="lt1"/>
                </a:solidFill>
                <a:latin typeface="Helvetica Neue Light"/>
                <a:ea typeface="Helvetica Neue Light"/>
                <a:cs typeface="Helvetica Neue Light"/>
                <a:sym typeface="Helvetica Neue Light"/>
              </a:rPr>
              <a:t> or </a:t>
            </a:r>
            <a:r>
              <a:rPr b="1" lang="en">
                <a:solidFill>
                  <a:schemeClr val="dk1"/>
                </a:solidFill>
                <a:highlight>
                  <a:schemeClr val="accent6"/>
                </a:highlight>
                <a:latin typeface="Helvetica Neue"/>
                <a:ea typeface="Helvetica Neue"/>
                <a:cs typeface="Helvetica Neue"/>
                <a:sym typeface="Helvetica Neue"/>
              </a:rPr>
              <a:t> mary@LithosCarbon.com </a:t>
            </a:r>
            <a:endParaRPr b="1">
              <a:solidFill>
                <a:schemeClr val="dk1"/>
              </a:solidFill>
              <a:highlight>
                <a:schemeClr val="accent6"/>
              </a:highlight>
              <a:latin typeface="Helvetica Neue"/>
              <a:ea typeface="Helvetica Neue"/>
              <a:cs typeface="Helvetica Neue"/>
              <a:sym typeface="Helvetica Neue"/>
            </a:endParaRPr>
          </a:p>
          <a:p>
            <a:pPr indent="0" lvl="0" marL="0" rtl="0" algn="l">
              <a:spcBef>
                <a:spcPts val="0"/>
              </a:spcBef>
              <a:spcAft>
                <a:spcPts val="0"/>
              </a:spcAft>
              <a:buNone/>
            </a:pPr>
            <a:r>
              <a:t/>
            </a:r>
            <a:endParaRPr b="1">
              <a:solidFill>
                <a:schemeClr val="dk1"/>
              </a:solidFill>
              <a:highlight>
                <a:schemeClr val="accent6"/>
              </a:highlight>
              <a:latin typeface="Helvetica Neue"/>
              <a:ea typeface="Helvetica Neue"/>
              <a:cs typeface="Helvetica Neue"/>
              <a:sym typeface="Helvetica Neue"/>
            </a:endParaRPr>
          </a:p>
          <a:p>
            <a:pPr indent="0" lvl="0" marL="0" rtl="0" algn="l">
              <a:spcBef>
                <a:spcPts val="0"/>
              </a:spcBef>
              <a:spcAft>
                <a:spcPts val="0"/>
              </a:spcAft>
              <a:buClr>
                <a:schemeClr val="dk1"/>
              </a:buClr>
              <a:buFont typeface="Arial"/>
              <a:buNone/>
            </a:pPr>
            <a:r>
              <a:rPr lang="en">
                <a:solidFill>
                  <a:schemeClr val="lt1"/>
                </a:solidFill>
                <a:latin typeface="Helvetica Neue Light"/>
                <a:ea typeface="Helvetica Neue Light"/>
                <a:cs typeface="Helvetica Neue Light"/>
                <a:sym typeface="Helvetica Neue Light"/>
              </a:rPr>
              <a:t>425-495-4610</a:t>
            </a:r>
            <a:endParaRPr>
              <a:solidFill>
                <a:schemeClr val="lt1"/>
              </a:solidFill>
              <a:latin typeface="Helvetica Neue Light"/>
              <a:ea typeface="Helvetica Neue Light"/>
              <a:cs typeface="Helvetica Neue Light"/>
              <a:sym typeface="Helvetica Neue Light"/>
            </a:endParaRPr>
          </a:p>
          <a:p>
            <a:pPr indent="0" lvl="0" marL="0" marR="0" rtl="0" algn="l">
              <a:spcBef>
                <a:spcPts val="0"/>
              </a:spcBef>
              <a:spcAft>
                <a:spcPts val="0"/>
              </a:spcAft>
              <a:buNone/>
            </a:pPr>
            <a:r>
              <a:t/>
            </a:r>
            <a:endParaRPr b="1" sz="2200">
              <a:solidFill>
                <a:schemeClr val="lt1"/>
              </a:solidFill>
              <a:latin typeface="Helvetica Neue"/>
              <a:ea typeface="Helvetica Neue"/>
              <a:cs typeface="Helvetica Neue"/>
              <a:sym typeface="Helvetica Neue"/>
            </a:endParaRPr>
          </a:p>
        </p:txBody>
      </p:sp>
      <p:pic>
        <p:nvPicPr>
          <p:cNvPr id="1106" name="Google Shape;1106;p101"/>
          <p:cNvPicPr preferRelativeResize="0"/>
          <p:nvPr/>
        </p:nvPicPr>
        <p:blipFill rotWithShape="1">
          <a:blip r:embed="rId4">
            <a:alphaModFix amt="30000"/>
          </a:blip>
          <a:srcRect b="0" l="0" r="0" t="0"/>
          <a:stretch/>
        </p:blipFill>
        <p:spPr>
          <a:xfrm>
            <a:off x="7900514" y="76267"/>
            <a:ext cx="1110066" cy="261192"/>
          </a:xfrm>
          <a:prstGeom prst="rect">
            <a:avLst/>
          </a:prstGeom>
          <a:noFill/>
          <a:ln>
            <a:noFill/>
          </a:ln>
        </p:spPr>
      </p:pic>
      <p:pic>
        <p:nvPicPr>
          <p:cNvPr id="1107" name="Google Shape;1107;p101"/>
          <p:cNvPicPr preferRelativeResize="0"/>
          <p:nvPr/>
        </p:nvPicPr>
        <p:blipFill rotWithShape="1">
          <a:blip r:embed="rId4">
            <a:alphaModFix amt="74000"/>
          </a:blip>
          <a:srcRect b="0" l="0" r="0" t="0"/>
          <a:stretch/>
        </p:blipFill>
        <p:spPr>
          <a:xfrm>
            <a:off x="7900514" y="76267"/>
            <a:ext cx="1110066" cy="261192"/>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2" name="Shape 1112"/>
        <p:cNvGrpSpPr/>
        <p:nvPr/>
      </p:nvGrpSpPr>
      <p:grpSpPr>
        <a:xfrm>
          <a:off x="0" y="0"/>
          <a:ext cx="0" cy="0"/>
          <a:chOff x="0" y="0"/>
          <a:chExt cx="0" cy="0"/>
        </a:xfrm>
      </p:grpSpPr>
      <p:sp>
        <p:nvSpPr>
          <p:cNvPr id="1113" name="Google Shape;1113;p102"/>
          <p:cNvSpPr/>
          <p:nvPr/>
        </p:nvSpPr>
        <p:spPr>
          <a:xfrm>
            <a:off x="0" y="0"/>
            <a:ext cx="9144000" cy="436800"/>
          </a:xfrm>
          <a:prstGeom prst="rect">
            <a:avLst/>
          </a:prstGeom>
          <a:solidFill>
            <a:srgbClr val="4A86E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1114" name="Google Shape;1114;p102"/>
          <p:cNvCxnSpPr/>
          <p:nvPr/>
        </p:nvCxnSpPr>
        <p:spPr>
          <a:xfrm>
            <a:off x="81109" y="421565"/>
            <a:ext cx="8981700" cy="0"/>
          </a:xfrm>
          <a:prstGeom prst="straightConnector1">
            <a:avLst/>
          </a:prstGeom>
          <a:noFill/>
          <a:ln cap="flat" cmpd="sng" w="28575">
            <a:solidFill>
              <a:schemeClr val="dk1"/>
            </a:solidFill>
            <a:prstDash val="solid"/>
            <a:miter lim="800000"/>
            <a:headEnd len="sm" w="sm" type="none"/>
            <a:tailEnd len="sm" w="sm" type="none"/>
          </a:ln>
        </p:spPr>
      </p:cxnSp>
      <p:sp>
        <p:nvSpPr>
          <p:cNvPr id="1115" name="Google Shape;1115;p102"/>
          <p:cNvSpPr/>
          <p:nvPr/>
        </p:nvSpPr>
        <p:spPr>
          <a:xfrm>
            <a:off x="3535251" y="946598"/>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116" name="Google Shape;1116;p102"/>
          <p:cNvSpPr txBox="1"/>
          <p:nvPr/>
        </p:nvSpPr>
        <p:spPr>
          <a:xfrm>
            <a:off x="67675" y="32225"/>
            <a:ext cx="6958800" cy="300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500">
                <a:solidFill>
                  <a:srgbClr val="FFFFFF"/>
                </a:solidFill>
                <a:latin typeface="Helvetica Neue Light"/>
                <a:ea typeface="Helvetica Neue Light"/>
                <a:cs typeface="Helvetica Neue Light"/>
                <a:sym typeface="Helvetica Neue Light"/>
              </a:rPr>
              <a:t>Potential decrease in organic matter with basalt application (potential ) </a:t>
            </a:r>
            <a:endParaRPr sz="1500">
              <a:solidFill>
                <a:srgbClr val="FFFFFF"/>
              </a:solidFill>
            </a:endParaRPr>
          </a:p>
        </p:txBody>
      </p:sp>
      <p:pic>
        <p:nvPicPr>
          <p:cNvPr id="1117" name="Google Shape;1117;p102"/>
          <p:cNvPicPr preferRelativeResize="0"/>
          <p:nvPr/>
        </p:nvPicPr>
        <p:blipFill rotWithShape="1">
          <a:blip r:embed="rId3">
            <a:alphaModFix amt="14000"/>
          </a:blip>
          <a:srcRect b="0" l="0" r="0" t="0"/>
          <a:stretch/>
        </p:blipFill>
        <p:spPr>
          <a:xfrm>
            <a:off x="7900514" y="76267"/>
            <a:ext cx="1110066" cy="261192"/>
          </a:xfrm>
          <a:prstGeom prst="rect">
            <a:avLst/>
          </a:prstGeom>
          <a:noFill/>
          <a:ln>
            <a:noFill/>
          </a:ln>
        </p:spPr>
      </p:pic>
      <p:sp>
        <p:nvSpPr>
          <p:cNvPr id="1118" name="Google Shape;1118;p102"/>
          <p:cNvSpPr txBox="1"/>
          <p:nvPr/>
        </p:nvSpPr>
        <p:spPr>
          <a:xfrm>
            <a:off x="266269" y="4761441"/>
            <a:ext cx="2068800" cy="2079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rPr b="1" lang="en" sz="900">
                <a:solidFill>
                  <a:schemeClr val="dk1"/>
                </a:solidFill>
                <a:latin typeface="Helvetica Neue"/>
                <a:ea typeface="Helvetica Neue"/>
                <a:cs typeface="Helvetica Neue"/>
                <a:sym typeface="Helvetica Neue"/>
              </a:rPr>
              <a:t>Source:  Lithos Team</a:t>
            </a:r>
            <a:endParaRPr b="1" sz="500">
              <a:solidFill>
                <a:schemeClr val="dk1"/>
              </a:solidFill>
            </a:endParaRPr>
          </a:p>
        </p:txBody>
      </p:sp>
      <p:pic>
        <p:nvPicPr>
          <p:cNvPr id="1119" name="Google Shape;1119;p102"/>
          <p:cNvPicPr preferRelativeResize="0"/>
          <p:nvPr/>
        </p:nvPicPr>
        <p:blipFill rotWithShape="1">
          <a:blip r:embed="rId3">
            <a:alphaModFix amt="74000"/>
          </a:blip>
          <a:srcRect b="0" l="0" r="0" t="0"/>
          <a:stretch/>
        </p:blipFill>
        <p:spPr>
          <a:xfrm>
            <a:off x="7900514" y="76267"/>
            <a:ext cx="1110066" cy="261192"/>
          </a:xfrm>
          <a:prstGeom prst="rect">
            <a:avLst/>
          </a:prstGeom>
          <a:noFill/>
          <a:ln>
            <a:noFill/>
          </a:ln>
        </p:spPr>
      </p:pic>
      <p:pic>
        <p:nvPicPr>
          <p:cNvPr id="1120" name="Google Shape;1120;p102"/>
          <p:cNvPicPr preferRelativeResize="0"/>
          <p:nvPr/>
        </p:nvPicPr>
        <p:blipFill rotWithShape="1">
          <a:blip r:embed="rId4">
            <a:alphaModFix/>
          </a:blip>
          <a:srcRect b="0" l="0" r="64153" t="0"/>
          <a:stretch/>
        </p:blipFill>
        <p:spPr>
          <a:xfrm>
            <a:off x="266275" y="1051750"/>
            <a:ext cx="2449200" cy="2575100"/>
          </a:xfrm>
          <a:prstGeom prst="rect">
            <a:avLst/>
          </a:prstGeom>
          <a:noFill/>
          <a:ln>
            <a:noFill/>
          </a:ln>
        </p:spPr>
      </p:pic>
      <p:pic>
        <p:nvPicPr>
          <p:cNvPr id="1121" name="Google Shape;1121;p102"/>
          <p:cNvPicPr preferRelativeResize="0"/>
          <p:nvPr/>
        </p:nvPicPr>
        <p:blipFill rotWithShape="1">
          <a:blip r:embed="rId4">
            <a:alphaModFix/>
          </a:blip>
          <a:srcRect b="0" l="39661" r="32779" t="89857"/>
          <a:stretch/>
        </p:blipFill>
        <p:spPr>
          <a:xfrm>
            <a:off x="701762" y="3416975"/>
            <a:ext cx="1883025" cy="26117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5" name="Shape 1125"/>
        <p:cNvGrpSpPr/>
        <p:nvPr/>
      </p:nvGrpSpPr>
      <p:grpSpPr>
        <a:xfrm>
          <a:off x="0" y="0"/>
          <a:ext cx="0" cy="0"/>
          <a:chOff x="0" y="0"/>
          <a:chExt cx="0" cy="0"/>
        </a:xfrm>
      </p:grpSpPr>
      <p:sp>
        <p:nvSpPr>
          <p:cNvPr id="1126" name="Google Shape;1126;p10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127" name="Google Shape;1127;p103"/>
          <p:cNvPicPr preferRelativeResize="0"/>
          <p:nvPr/>
        </p:nvPicPr>
        <p:blipFill>
          <a:blip r:embed="rId3">
            <a:alphaModFix/>
          </a:blip>
          <a:stretch>
            <a:fillRect/>
          </a:stretch>
        </p:blipFill>
        <p:spPr>
          <a:xfrm>
            <a:off x="1715613" y="882800"/>
            <a:ext cx="5712773" cy="3628017"/>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1" name="Shape 1131"/>
        <p:cNvGrpSpPr/>
        <p:nvPr/>
      </p:nvGrpSpPr>
      <p:grpSpPr>
        <a:xfrm>
          <a:off x="0" y="0"/>
          <a:ext cx="0" cy="0"/>
          <a:chOff x="0" y="0"/>
          <a:chExt cx="0" cy="0"/>
        </a:xfrm>
      </p:grpSpPr>
      <p:sp>
        <p:nvSpPr>
          <p:cNvPr id="1132" name="Google Shape;1132;p10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Calcium Carbonate Equivalence (CCE)</a:t>
            </a:r>
            <a:endParaRPr/>
          </a:p>
        </p:txBody>
      </p:sp>
      <p:sp>
        <p:nvSpPr>
          <p:cNvPr id="1133" name="Google Shape;1133;p10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7" name="Shape 1137"/>
        <p:cNvGrpSpPr/>
        <p:nvPr/>
      </p:nvGrpSpPr>
      <p:grpSpPr>
        <a:xfrm>
          <a:off x="0" y="0"/>
          <a:ext cx="0" cy="0"/>
          <a:chOff x="0" y="0"/>
          <a:chExt cx="0" cy="0"/>
        </a:xfrm>
      </p:grpSpPr>
      <p:sp>
        <p:nvSpPr>
          <p:cNvPr id="1138" name="Google Shape;1138;p10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Liming efficacy</a:t>
            </a:r>
            <a:endParaRPr i="1"/>
          </a:p>
        </p:txBody>
      </p:sp>
      <p:sp>
        <p:nvSpPr>
          <p:cNvPr id="1139" name="Google Shape;1139;p10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85000" lnSpcReduction="20000"/>
          </a:bodyPr>
          <a:lstStyle/>
          <a:p>
            <a:pPr indent="-325755" lvl="0" marL="457200" rtl="0" algn="l">
              <a:spcBef>
                <a:spcPts val="0"/>
              </a:spcBef>
              <a:spcAft>
                <a:spcPts val="0"/>
              </a:spcAft>
              <a:buSzPct val="100000"/>
              <a:buAutoNum type="arabicPeriod"/>
            </a:pPr>
            <a:r>
              <a:rPr b="1" lang="en"/>
              <a:t>Purity</a:t>
            </a:r>
            <a:endParaRPr b="1"/>
          </a:p>
          <a:p>
            <a:pPr indent="-325755" lvl="0" marL="457200" rtl="0" algn="l">
              <a:spcBef>
                <a:spcPts val="0"/>
              </a:spcBef>
              <a:spcAft>
                <a:spcPts val="0"/>
              </a:spcAft>
              <a:buSzPct val="100000"/>
              <a:buAutoNum type="arabicPeriod"/>
            </a:pPr>
            <a:r>
              <a:rPr b="1" lang="en"/>
              <a:t>Chemical composition</a:t>
            </a:r>
            <a:endParaRPr b="1"/>
          </a:p>
          <a:p>
            <a:pPr indent="-325755" lvl="0" marL="457200" rtl="0" algn="l">
              <a:spcBef>
                <a:spcPts val="0"/>
              </a:spcBef>
              <a:spcAft>
                <a:spcPts val="0"/>
              </a:spcAft>
              <a:buSzPct val="100000"/>
              <a:buAutoNum type="arabicPeriod"/>
            </a:pPr>
            <a:r>
              <a:rPr lang="en"/>
              <a:t>Fineness</a:t>
            </a:r>
            <a:endParaRPr/>
          </a:p>
          <a:p>
            <a:pPr indent="-325755" lvl="0" marL="457200" rtl="0" algn="l">
              <a:spcBef>
                <a:spcPts val="0"/>
              </a:spcBef>
              <a:spcAft>
                <a:spcPts val="0"/>
              </a:spcAft>
              <a:buSzPct val="100000"/>
              <a:buAutoNum type="arabicPeriod"/>
            </a:pPr>
            <a:r>
              <a:rPr lang="en"/>
              <a:t>Hardness</a:t>
            </a:r>
            <a:br>
              <a:rPr lang="en"/>
            </a:br>
            <a:endParaRPr/>
          </a:p>
          <a:p>
            <a:pPr indent="-325755" lvl="0" marL="457200" rtl="0" algn="l">
              <a:spcBef>
                <a:spcPts val="0"/>
              </a:spcBef>
              <a:spcAft>
                <a:spcPts val="0"/>
              </a:spcAft>
              <a:buSzPct val="100000"/>
              <a:buAutoNum type="arabicPeriod"/>
            </a:pPr>
            <a:r>
              <a:rPr lang="en"/>
              <a:t>Tillage depth or no-till</a:t>
            </a:r>
            <a:endParaRPr/>
          </a:p>
          <a:p>
            <a:pPr indent="-325755" lvl="0" marL="457200" rtl="0" algn="l">
              <a:spcBef>
                <a:spcPts val="0"/>
              </a:spcBef>
              <a:spcAft>
                <a:spcPts val="0"/>
              </a:spcAft>
              <a:buSzPct val="100000"/>
              <a:buAutoNum type="arabicPeriod"/>
            </a:pPr>
            <a:r>
              <a:rPr lang="en"/>
              <a:t>Timing of application</a:t>
            </a:r>
            <a:endParaRPr/>
          </a:p>
          <a:p>
            <a:pPr indent="-325755" lvl="0" marL="457200" rtl="0" algn="l">
              <a:spcBef>
                <a:spcPts val="0"/>
              </a:spcBef>
              <a:spcAft>
                <a:spcPts val="0"/>
              </a:spcAft>
              <a:buSzPct val="100000"/>
              <a:buAutoNum type="arabicPeriod"/>
            </a:pPr>
            <a:r>
              <a:rPr lang="en"/>
              <a:t>Soil texture</a:t>
            </a:r>
            <a:endParaRPr/>
          </a:p>
          <a:p>
            <a:pPr indent="-325755" lvl="0" marL="457200" rtl="0" algn="l">
              <a:spcBef>
                <a:spcPts val="0"/>
              </a:spcBef>
              <a:spcAft>
                <a:spcPts val="0"/>
              </a:spcAft>
              <a:buSzPct val="100000"/>
              <a:buAutoNum type="arabicPeriod"/>
            </a:pPr>
            <a:r>
              <a:rPr lang="en"/>
              <a:t>Soil chemistry</a:t>
            </a:r>
            <a:endParaRPr/>
          </a:p>
          <a:p>
            <a:pPr indent="-325755" lvl="0" marL="457200" rtl="0" algn="l">
              <a:spcBef>
                <a:spcPts val="0"/>
              </a:spcBef>
              <a:spcAft>
                <a:spcPts val="0"/>
              </a:spcAft>
              <a:buSzPct val="100000"/>
              <a:buAutoNum type="arabicPeriod"/>
            </a:pPr>
            <a:r>
              <a:rPr lang="en"/>
              <a:t>Other fertilizers applied</a:t>
            </a:r>
            <a:endParaRPr/>
          </a:p>
          <a:p>
            <a:pPr indent="-325755" lvl="0" marL="457200" rtl="0" algn="l">
              <a:spcBef>
                <a:spcPts val="0"/>
              </a:spcBef>
              <a:spcAft>
                <a:spcPts val="0"/>
              </a:spcAft>
              <a:buSzPct val="100000"/>
              <a:buAutoNum type="arabicPeriod"/>
            </a:pPr>
            <a:r>
              <a:rPr lang="en"/>
              <a:t>Previous lime applied within the past 6-12 months</a:t>
            </a:r>
            <a:endParaRPr/>
          </a:p>
          <a:p>
            <a:pPr indent="-325755" lvl="0" marL="457200" rtl="0" algn="l">
              <a:spcBef>
                <a:spcPts val="0"/>
              </a:spcBef>
              <a:spcAft>
                <a:spcPts val="0"/>
              </a:spcAft>
              <a:buSzPct val="100000"/>
              <a:buAutoNum type="arabicPeriod"/>
            </a:pPr>
            <a:r>
              <a:rPr lang="en"/>
              <a:t>Crop uptake</a:t>
            </a:r>
            <a:endParaRPr/>
          </a:p>
          <a:p>
            <a:pPr indent="0" lvl="0" marL="0" rtl="0" algn="l">
              <a:spcBef>
                <a:spcPts val="1200"/>
              </a:spcBef>
              <a:spcAft>
                <a:spcPts val="1200"/>
              </a:spcAft>
              <a:buNone/>
            </a:pPr>
            <a:r>
              <a:t/>
            </a:r>
            <a:endParaRPr/>
          </a:p>
        </p:txBody>
      </p:sp>
      <p:sp>
        <p:nvSpPr>
          <p:cNvPr id="1140" name="Google Shape;1140;p105"/>
          <p:cNvSpPr txBox="1"/>
          <p:nvPr/>
        </p:nvSpPr>
        <p:spPr>
          <a:xfrm>
            <a:off x="2186550" y="4076275"/>
            <a:ext cx="47709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t>CCE measures 1 and 2</a:t>
            </a:r>
            <a:endParaRPr sz="2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4" name="Shape 1144"/>
        <p:cNvGrpSpPr/>
        <p:nvPr/>
      </p:nvGrpSpPr>
      <p:grpSpPr>
        <a:xfrm>
          <a:off x="0" y="0"/>
          <a:ext cx="0" cy="0"/>
          <a:chOff x="0" y="0"/>
          <a:chExt cx="0" cy="0"/>
        </a:xfrm>
      </p:grpSpPr>
      <p:sp>
        <p:nvSpPr>
          <p:cNvPr id="1145" name="Google Shape;1145;p106"/>
          <p:cNvSpPr txBox="1"/>
          <p:nvPr>
            <p:ph type="title"/>
          </p:nvPr>
        </p:nvSpPr>
        <p:spPr>
          <a:xfrm>
            <a:off x="311700" y="2775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Experimental CCE Determination</a:t>
            </a:r>
            <a:endParaRPr/>
          </a:p>
        </p:txBody>
      </p:sp>
      <p:pic>
        <p:nvPicPr>
          <p:cNvPr id="1146" name="Google Shape;1146;p106"/>
          <p:cNvPicPr preferRelativeResize="0"/>
          <p:nvPr/>
        </p:nvPicPr>
        <p:blipFill>
          <a:blip r:embed="rId3">
            <a:alphaModFix/>
          </a:blip>
          <a:stretch>
            <a:fillRect/>
          </a:stretch>
        </p:blipFill>
        <p:spPr>
          <a:xfrm>
            <a:off x="5749313" y="1285600"/>
            <a:ext cx="1895475" cy="3457575"/>
          </a:xfrm>
          <a:prstGeom prst="rect">
            <a:avLst/>
          </a:prstGeom>
          <a:noFill/>
          <a:ln>
            <a:noFill/>
          </a:ln>
        </p:spPr>
      </p:pic>
      <p:pic>
        <p:nvPicPr>
          <p:cNvPr id="1147" name="Google Shape;1147;p106"/>
          <p:cNvPicPr preferRelativeResize="0"/>
          <p:nvPr/>
        </p:nvPicPr>
        <p:blipFill>
          <a:blip r:embed="rId4">
            <a:alphaModFix/>
          </a:blip>
          <a:stretch>
            <a:fillRect/>
          </a:stretch>
        </p:blipFill>
        <p:spPr>
          <a:xfrm>
            <a:off x="1058125" y="1176060"/>
            <a:ext cx="2935100" cy="3676700"/>
          </a:xfrm>
          <a:prstGeom prst="rect">
            <a:avLst/>
          </a:prstGeom>
          <a:noFill/>
          <a:ln>
            <a:noFill/>
          </a:ln>
        </p:spPr>
      </p:pic>
      <p:cxnSp>
        <p:nvCxnSpPr>
          <p:cNvPr id="1148" name="Google Shape;1148;p106"/>
          <p:cNvCxnSpPr>
            <a:stCxn id="1147" idx="3"/>
            <a:endCxn id="1146" idx="1"/>
          </p:cNvCxnSpPr>
          <p:nvPr/>
        </p:nvCxnSpPr>
        <p:spPr>
          <a:xfrm>
            <a:off x="3993225" y="3014410"/>
            <a:ext cx="1756200" cy="0"/>
          </a:xfrm>
          <a:prstGeom prst="straightConnector1">
            <a:avLst/>
          </a:prstGeom>
          <a:noFill/>
          <a:ln cap="flat" cmpd="sng" w="28575">
            <a:solidFill>
              <a:schemeClr val="dk2"/>
            </a:solidFill>
            <a:prstDash val="solid"/>
            <a:round/>
            <a:headEnd len="med" w="med" type="none"/>
            <a:tailEnd len="med" w="med" type="triangle"/>
          </a:ln>
        </p:spPr>
      </p:cxn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2" name="Shape 1152"/>
        <p:cNvGrpSpPr/>
        <p:nvPr/>
      </p:nvGrpSpPr>
      <p:grpSpPr>
        <a:xfrm>
          <a:off x="0" y="0"/>
          <a:ext cx="0" cy="0"/>
          <a:chOff x="0" y="0"/>
          <a:chExt cx="0" cy="0"/>
        </a:xfrm>
      </p:grpSpPr>
      <p:sp>
        <p:nvSpPr>
          <p:cNvPr id="1153" name="Google Shape;1153;p107"/>
          <p:cNvSpPr txBox="1"/>
          <p:nvPr>
            <p:ph type="title"/>
          </p:nvPr>
        </p:nvSpPr>
        <p:spPr>
          <a:xfrm>
            <a:off x="311700" y="2863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CCE Calculation based on cation concentration</a:t>
            </a:r>
            <a:endParaRPr/>
          </a:p>
        </p:txBody>
      </p:sp>
      <p:sp>
        <p:nvSpPr>
          <p:cNvPr id="1154" name="Google Shape;1154;p107"/>
          <p:cNvSpPr txBox="1"/>
          <p:nvPr>
            <p:ph idx="1" type="body"/>
          </p:nvPr>
        </p:nvSpPr>
        <p:spPr>
          <a:xfrm>
            <a:off x="311700" y="1017725"/>
            <a:ext cx="8520600" cy="355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*Assumes complete dissolution*</a:t>
            </a:r>
            <a:endParaRPr/>
          </a:p>
        </p:txBody>
      </p:sp>
      <p:pic>
        <p:nvPicPr>
          <p:cNvPr id="1155" name="Google Shape;1155;p107"/>
          <p:cNvPicPr preferRelativeResize="0"/>
          <p:nvPr/>
        </p:nvPicPr>
        <p:blipFill>
          <a:blip r:embed="rId3">
            <a:alphaModFix/>
          </a:blip>
          <a:stretch>
            <a:fillRect/>
          </a:stretch>
        </p:blipFill>
        <p:spPr>
          <a:xfrm>
            <a:off x="1888088" y="1489677"/>
            <a:ext cx="5367810" cy="2055900"/>
          </a:xfrm>
          <a:prstGeom prst="rect">
            <a:avLst/>
          </a:prstGeom>
          <a:noFill/>
          <a:ln>
            <a:noFill/>
          </a:ln>
        </p:spPr>
      </p:pic>
      <p:graphicFrame>
        <p:nvGraphicFramePr>
          <p:cNvPr id="1156" name="Google Shape;1156;p107"/>
          <p:cNvGraphicFramePr/>
          <p:nvPr/>
        </p:nvGraphicFramePr>
        <p:xfrm>
          <a:off x="3143250" y="3820575"/>
          <a:ext cx="3000000" cy="3000000"/>
        </p:xfrm>
        <a:graphic>
          <a:graphicData uri="http://schemas.openxmlformats.org/drawingml/2006/table">
            <a:tbl>
              <a:tblPr>
                <a:noFill/>
                <a:tableStyleId>{DA515427-1465-4BB0-B427-527E91BCB158}</a:tableStyleId>
              </a:tblPr>
              <a:tblGrid>
                <a:gridCol w="1905000"/>
                <a:gridCol w="952500"/>
              </a:tblGrid>
              <a:tr h="200025">
                <a:tc>
                  <a:txBody>
                    <a:bodyPr/>
                    <a:lstStyle/>
                    <a:p>
                      <a:pPr indent="0" lvl="0" marL="0" rtl="0" algn="l">
                        <a:lnSpc>
                          <a:spcPct val="115000"/>
                        </a:lnSpc>
                        <a:spcBef>
                          <a:spcPts val="0"/>
                        </a:spcBef>
                        <a:spcAft>
                          <a:spcPts val="0"/>
                        </a:spcAft>
                        <a:buNone/>
                      </a:pPr>
                      <a:r>
                        <a:rPr b="1" lang="en" sz="1000"/>
                        <a:t>Quarry</a:t>
                      </a:r>
                      <a:endParaRPr b="1"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CCCCCC"/>
                    </a:solidFill>
                  </a:tcPr>
                </a:tc>
                <a:tc>
                  <a:txBody>
                    <a:bodyPr/>
                    <a:lstStyle/>
                    <a:p>
                      <a:pPr indent="0" lvl="0" marL="0" rtl="0" algn="ctr">
                        <a:lnSpc>
                          <a:spcPct val="115000"/>
                        </a:lnSpc>
                        <a:spcBef>
                          <a:spcPts val="0"/>
                        </a:spcBef>
                        <a:spcAft>
                          <a:spcPts val="0"/>
                        </a:spcAft>
                        <a:buNone/>
                      </a:pPr>
                      <a:r>
                        <a:rPr b="1" lang="en" sz="1000"/>
                        <a:t>CCE</a:t>
                      </a:r>
                      <a:endParaRPr b="1"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CCCCCC"/>
                    </a:solidFill>
                  </a:tcPr>
                </a:tc>
              </a:tr>
              <a:tr h="200025">
                <a:tc>
                  <a:txBody>
                    <a:bodyPr/>
                    <a:lstStyle/>
                    <a:p>
                      <a:pPr indent="0" lvl="0" marL="0" rtl="0" algn="l">
                        <a:lnSpc>
                          <a:spcPct val="115000"/>
                        </a:lnSpc>
                        <a:spcBef>
                          <a:spcPts val="0"/>
                        </a:spcBef>
                        <a:spcAft>
                          <a:spcPts val="0"/>
                        </a:spcAft>
                        <a:buNone/>
                      </a:pPr>
                      <a:r>
                        <a:rPr b="1" lang="en" sz="1000"/>
                        <a:t>SGI - Charmian</a:t>
                      </a:r>
                      <a:endParaRPr b="1"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lang="en" sz="1000"/>
                        <a:t>38.4%</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0025">
                <a:tc>
                  <a:txBody>
                    <a:bodyPr/>
                    <a:lstStyle/>
                    <a:p>
                      <a:pPr indent="0" lvl="0" marL="0" rtl="0" algn="l">
                        <a:lnSpc>
                          <a:spcPct val="115000"/>
                        </a:lnSpc>
                        <a:spcBef>
                          <a:spcPts val="0"/>
                        </a:spcBef>
                        <a:spcAft>
                          <a:spcPts val="0"/>
                        </a:spcAft>
                        <a:buNone/>
                      </a:pPr>
                      <a:r>
                        <a:rPr b="1" lang="en" sz="1000"/>
                        <a:t>SGI - Kremlin</a:t>
                      </a:r>
                      <a:endParaRPr b="1"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lang="en" sz="1000"/>
                        <a:t>33.1%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0025">
                <a:tc>
                  <a:txBody>
                    <a:bodyPr/>
                    <a:lstStyle/>
                    <a:p>
                      <a:pPr indent="0" lvl="0" marL="0" rtl="0" algn="l">
                        <a:lnSpc>
                          <a:spcPct val="115000"/>
                        </a:lnSpc>
                        <a:spcBef>
                          <a:spcPts val="0"/>
                        </a:spcBef>
                        <a:spcAft>
                          <a:spcPts val="0"/>
                        </a:spcAft>
                        <a:buNone/>
                      </a:pPr>
                      <a:r>
                        <a:rPr b="1" lang="en" sz="1000"/>
                        <a:t>Sunrock - Butner</a:t>
                      </a:r>
                      <a:endParaRPr b="1"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lang="en" sz="1000"/>
                        <a:t>44.3%</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0" name="Shape 1160"/>
        <p:cNvGrpSpPr/>
        <p:nvPr/>
      </p:nvGrpSpPr>
      <p:grpSpPr>
        <a:xfrm>
          <a:off x="0" y="0"/>
          <a:ext cx="0" cy="0"/>
          <a:chOff x="0" y="0"/>
          <a:chExt cx="0" cy="0"/>
        </a:xfrm>
      </p:grpSpPr>
      <p:graphicFrame>
        <p:nvGraphicFramePr>
          <p:cNvPr id="1161" name="Google Shape;1161;p108"/>
          <p:cNvGraphicFramePr/>
          <p:nvPr/>
        </p:nvGraphicFramePr>
        <p:xfrm>
          <a:off x="971550" y="651163"/>
          <a:ext cx="3000000" cy="3000000"/>
        </p:xfrm>
        <a:graphic>
          <a:graphicData uri="http://schemas.openxmlformats.org/drawingml/2006/table">
            <a:tbl>
              <a:tblPr>
                <a:solidFill>
                  <a:srgbClr val="FFFFFF"/>
                </a:solidFill>
                <a:tableStyleId>{DA515427-1465-4BB0-B427-527E91BCB158}</a:tableStyleId>
              </a:tblPr>
              <a:tblGrid>
                <a:gridCol w="1950225"/>
                <a:gridCol w="1808150"/>
                <a:gridCol w="1066825"/>
                <a:gridCol w="2574100"/>
              </a:tblGrid>
              <a:tr h="476025">
                <a:tc>
                  <a:txBody>
                    <a:bodyPr/>
                    <a:lstStyle/>
                    <a:p>
                      <a:pPr indent="0" lvl="0" marL="0" rtl="0" algn="ctr">
                        <a:lnSpc>
                          <a:spcPct val="142857"/>
                        </a:lnSpc>
                        <a:spcBef>
                          <a:spcPts val="0"/>
                        </a:spcBef>
                        <a:spcAft>
                          <a:spcPts val="0"/>
                        </a:spcAft>
                        <a:buNone/>
                      </a:pPr>
                      <a:r>
                        <a:rPr b="1" lang="en" sz="1000">
                          <a:solidFill>
                            <a:srgbClr val="333333"/>
                          </a:solidFill>
                        </a:rPr>
                        <a:t>Lime Material</a:t>
                      </a:r>
                      <a:endParaRPr b="1" sz="1000">
                        <a:solidFill>
                          <a:srgbClr val="333333"/>
                        </a:solidFill>
                      </a:endParaRPr>
                    </a:p>
                  </a:txBody>
                  <a:tcPr marT="0" marB="0" marR="190500" marL="192000" anchor="ctr">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B cap="flat" cmpd="sng" w="9525">
                      <a:solidFill>
                        <a:srgbClr val="DDDDDD"/>
                      </a:solidFill>
                      <a:prstDash val="solid"/>
                      <a:round/>
                      <a:headEnd len="sm" w="sm" type="none"/>
                      <a:tailEnd len="sm" w="sm" type="none"/>
                    </a:lnB>
                    <a:solidFill>
                      <a:srgbClr val="B7B7B7"/>
                    </a:solidFill>
                  </a:tcPr>
                </a:tc>
                <a:tc>
                  <a:txBody>
                    <a:bodyPr/>
                    <a:lstStyle/>
                    <a:p>
                      <a:pPr indent="0" lvl="0" marL="0" rtl="0" algn="ctr">
                        <a:lnSpc>
                          <a:spcPct val="142857"/>
                        </a:lnSpc>
                        <a:spcBef>
                          <a:spcPts val="0"/>
                        </a:spcBef>
                        <a:spcAft>
                          <a:spcPts val="0"/>
                        </a:spcAft>
                        <a:buNone/>
                      </a:pPr>
                      <a:r>
                        <a:rPr b="1" lang="en" sz="1000">
                          <a:solidFill>
                            <a:srgbClr val="333333"/>
                          </a:solidFill>
                        </a:rPr>
                        <a:t>Chemical Formula</a:t>
                      </a:r>
                      <a:endParaRPr b="1" sz="1000">
                        <a:solidFill>
                          <a:srgbClr val="333333"/>
                        </a:solidFill>
                      </a:endParaRPr>
                    </a:p>
                  </a:txBody>
                  <a:tcPr marT="0" marB="0" marR="190500" marL="192000" anchor="ctr">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B cap="flat" cmpd="sng" w="9525">
                      <a:solidFill>
                        <a:srgbClr val="DDDDDD"/>
                      </a:solidFill>
                      <a:prstDash val="solid"/>
                      <a:round/>
                      <a:headEnd len="sm" w="sm" type="none"/>
                      <a:tailEnd len="sm" w="sm" type="none"/>
                    </a:lnB>
                    <a:solidFill>
                      <a:srgbClr val="B7B7B7"/>
                    </a:solidFill>
                  </a:tcPr>
                </a:tc>
                <a:tc>
                  <a:txBody>
                    <a:bodyPr/>
                    <a:lstStyle/>
                    <a:p>
                      <a:pPr indent="0" lvl="0" marL="0" rtl="0" algn="ctr">
                        <a:lnSpc>
                          <a:spcPct val="142857"/>
                        </a:lnSpc>
                        <a:spcBef>
                          <a:spcPts val="0"/>
                        </a:spcBef>
                        <a:spcAft>
                          <a:spcPts val="0"/>
                        </a:spcAft>
                        <a:buNone/>
                      </a:pPr>
                      <a:r>
                        <a:rPr b="1" lang="en" sz="1000">
                          <a:solidFill>
                            <a:srgbClr val="333333"/>
                          </a:solidFill>
                        </a:rPr>
                        <a:t>CCE (%)</a:t>
                      </a:r>
                      <a:endParaRPr b="1" sz="1000">
                        <a:solidFill>
                          <a:srgbClr val="333333"/>
                        </a:solidFill>
                      </a:endParaRPr>
                    </a:p>
                  </a:txBody>
                  <a:tcPr marT="0" marB="0" marR="190500" marL="192000" anchor="ctr">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B cap="flat" cmpd="sng" w="9525">
                      <a:solidFill>
                        <a:srgbClr val="DDDDDD"/>
                      </a:solidFill>
                      <a:prstDash val="solid"/>
                      <a:round/>
                      <a:headEnd len="sm" w="sm" type="none"/>
                      <a:tailEnd len="sm" w="sm" type="none"/>
                    </a:lnB>
                    <a:solidFill>
                      <a:srgbClr val="B7B7B7"/>
                    </a:solidFill>
                  </a:tcPr>
                </a:tc>
                <a:tc>
                  <a:txBody>
                    <a:bodyPr/>
                    <a:lstStyle/>
                    <a:p>
                      <a:pPr indent="0" lvl="0" marL="0" rtl="0" algn="ctr">
                        <a:lnSpc>
                          <a:spcPct val="142857"/>
                        </a:lnSpc>
                        <a:spcBef>
                          <a:spcPts val="0"/>
                        </a:spcBef>
                        <a:spcAft>
                          <a:spcPts val="0"/>
                        </a:spcAft>
                        <a:buNone/>
                      </a:pPr>
                      <a:r>
                        <a:rPr b="1" lang="en" sz="1000">
                          <a:solidFill>
                            <a:srgbClr val="333333"/>
                          </a:solidFill>
                        </a:rPr>
                        <a:t>Approximate Fertilizer Nutrients (%)</a:t>
                      </a:r>
                      <a:endParaRPr b="1" sz="1000">
                        <a:solidFill>
                          <a:srgbClr val="333333"/>
                        </a:solidFill>
                      </a:endParaRPr>
                    </a:p>
                  </a:txBody>
                  <a:tcPr marT="0" marB="0" marR="190500" marL="192000" anchor="ctr">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B cap="flat" cmpd="sng" w="9525">
                      <a:solidFill>
                        <a:srgbClr val="DDDDDD"/>
                      </a:solidFill>
                      <a:prstDash val="solid"/>
                      <a:round/>
                      <a:headEnd len="sm" w="sm" type="none"/>
                      <a:tailEnd len="sm" w="sm" type="none"/>
                    </a:lnB>
                    <a:solidFill>
                      <a:srgbClr val="B7B7B7"/>
                    </a:solidFill>
                  </a:tcPr>
                </a:tc>
              </a:tr>
              <a:tr h="476025">
                <a:tc>
                  <a:txBody>
                    <a:bodyPr/>
                    <a:lstStyle/>
                    <a:p>
                      <a:pPr indent="0" lvl="0" marL="0" rtl="0" algn="ctr">
                        <a:lnSpc>
                          <a:spcPct val="142857"/>
                        </a:lnSpc>
                        <a:spcBef>
                          <a:spcPts val="0"/>
                        </a:spcBef>
                        <a:spcAft>
                          <a:spcPts val="0"/>
                        </a:spcAft>
                        <a:buNone/>
                      </a:pPr>
                      <a:r>
                        <a:rPr lang="en" sz="1000">
                          <a:solidFill>
                            <a:srgbClr val="333333"/>
                          </a:solidFill>
                        </a:rPr>
                        <a:t>Calcium carbonate (pure)</a:t>
                      </a:r>
                      <a:endParaRPr sz="1000">
                        <a:solidFill>
                          <a:srgbClr val="333333"/>
                        </a:solidFill>
                      </a:endParaRPr>
                    </a:p>
                  </a:txBody>
                  <a:tcPr marT="0" marB="0" marR="190500" marL="192000" anchor="ctr">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solidFill>
                      <a:srgbClr val="EFEFEF"/>
                    </a:solidFill>
                  </a:tcPr>
                </a:tc>
                <a:tc>
                  <a:txBody>
                    <a:bodyPr/>
                    <a:lstStyle/>
                    <a:p>
                      <a:pPr indent="0" lvl="0" marL="0" rtl="0" algn="ctr">
                        <a:lnSpc>
                          <a:spcPct val="142857"/>
                        </a:lnSpc>
                        <a:spcBef>
                          <a:spcPts val="0"/>
                        </a:spcBef>
                        <a:spcAft>
                          <a:spcPts val="0"/>
                        </a:spcAft>
                        <a:buNone/>
                      </a:pPr>
                      <a:r>
                        <a:rPr lang="en" sz="1000">
                          <a:solidFill>
                            <a:srgbClr val="333333"/>
                          </a:solidFill>
                        </a:rPr>
                        <a:t>CaCO</a:t>
                      </a:r>
                      <a:r>
                        <a:rPr baseline="-25000" lang="en" sz="1000">
                          <a:solidFill>
                            <a:srgbClr val="333333"/>
                          </a:solidFill>
                        </a:rPr>
                        <a:t>3</a:t>
                      </a:r>
                      <a:endParaRPr baseline="-25000" sz="1000">
                        <a:solidFill>
                          <a:srgbClr val="333333"/>
                        </a:solidFill>
                      </a:endParaRPr>
                    </a:p>
                  </a:txBody>
                  <a:tcPr marT="0" marB="0" marR="190500" marL="192000" anchor="ctr">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tcPr>
                </a:tc>
                <a:tc>
                  <a:txBody>
                    <a:bodyPr/>
                    <a:lstStyle/>
                    <a:p>
                      <a:pPr indent="0" lvl="0" marL="0" rtl="0" algn="ctr">
                        <a:lnSpc>
                          <a:spcPct val="142857"/>
                        </a:lnSpc>
                        <a:spcBef>
                          <a:spcPts val="0"/>
                        </a:spcBef>
                        <a:spcAft>
                          <a:spcPts val="0"/>
                        </a:spcAft>
                        <a:buNone/>
                      </a:pPr>
                      <a:r>
                        <a:rPr lang="en" sz="1000">
                          <a:solidFill>
                            <a:srgbClr val="333333"/>
                          </a:solidFill>
                        </a:rPr>
                        <a:t>100</a:t>
                      </a:r>
                      <a:endParaRPr sz="1000">
                        <a:solidFill>
                          <a:srgbClr val="333333"/>
                        </a:solidFill>
                      </a:endParaRPr>
                    </a:p>
                  </a:txBody>
                  <a:tcPr marT="0" marB="0" marR="190500" marL="192000" anchor="ctr">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tcPr>
                </a:tc>
                <a:tc>
                  <a:txBody>
                    <a:bodyPr/>
                    <a:lstStyle/>
                    <a:p>
                      <a:pPr indent="0" lvl="0" marL="0" rtl="0" algn="ctr">
                        <a:lnSpc>
                          <a:spcPct val="142857"/>
                        </a:lnSpc>
                        <a:spcBef>
                          <a:spcPts val="0"/>
                        </a:spcBef>
                        <a:spcAft>
                          <a:spcPts val="0"/>
                        </a:spcAft>
                        <a:buNone/>
                      </a:pPr>
                      <a:r>
                        <a:rPr lang="en" sz="1000">
                          <a:solidFill>
                            <a:srgbClr val="333333"/>
                          </a:solidFill>
                        </a:rPr>
                        <a:t>40% Ca</a:t>
                      </a:r>
                      <a:endParaRPr sz="1000">
                        <a:solidFill>
                          <a:srgbClr val="333333"/>
                        </a:solidFill>
                      </a:endParaRPr>
                    </a:p>
                  </a:txBody>
                  <a:tcPr marT="0" marB="0" marR="190500" marL="192000" anchor="ctr">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tcPr>
                </a:tc>
              </a:tr>
              <a:tr h="310125">
                <a:tc>
                  <a:txBody>
                    <a:bodyPr/>
                    <a:lstStyle/>
                    <a:p>
                      <a:pPr indent="0" lvl="0" marL="0" rtl="0" algn="ctr">
                        <a:lnSpc>
                          <a:spcPct val="142857"/>
                        </a:lnSpc>
                        <a:spcBef>
                          <a:spcPts val="0"/>
                        </a:spcBef>
                        <a:spcAft>
                          <a:spcPts val="0"/>
                        </a:spcAft>
                        <a:buNone/>
                      </a:pPr>
                      <a:r>
                        <a:rPr lang="en" sz="1000">
                          <a:solidFill>
                            <a:srgbClr val="333333"/>
                          </a:solidFill>
                        </a:rPr>
                        <a:t>Calcitic lime</a:t>
                      </a:r>
                      <a:endParaRPr sz="1000">
                        <a:solidFill>
                          <a:srgbClr val="333333"/>
                        </a:solidFill>
                      </a:endParaRPr>
                    </a:p>
                  </a:txBody>
                  <a:tcPr marT="0" marB="0" marR="190500" marL="192000" anchor="ctr">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solidFill>
                      <a:srgbClr val="EFEFEF"/>
                    </a:solidFill>
                  </a:tcPr>
                </a:tc>
                <a:tc>
                  <a:txBody>
                    <a:bodyPr/>
                    <a:lstStyle/>
                    <a:p>
                      <a:pPr indent="0" lvl="0" marL="0" rtl="0" algn="ctr">
                        <a:lnSpc>
                          <a:spcPct val="142857"/>
                        </a:lnSpc>
                        <a:spcBef>
                          <a:spcPts val="0"/>
                        </a:spcBef>
                        <a:spcAft>
                          <a:spcPts val="0"/>
                        </a:spcAft>
                        <a:buNone/>
                      </a:pPr>
                      <a:r>
                        <a:rPr lang="en" sz="1000">
                          <a:solidFill>
                            <a:srgbClr val="333333"/>
                          </a:solidFill>
                        </a:rPr>
                        <a:t>CaCO</a:t>
                      </a:r>
                      <a:r>
                        <a:rPr baseline="-25000" lang="en" sz="1000">
                          <a:solidFill>
                            <a:srgbClr val="333333"/>
                          </a:solidFill>
                        </a:rPr>
                        <a:t>3</a:t>
                      </a:r>
                      <a:endParaRPr baseline="-25000" sz="1000">
                        <a:solidFill>
                          <a:srgbClr val="333333"/>
                        </a:solidFill>
                      </a:endParaRPr>
                    </a:p>
                  </a:txBody>
                  <a:tcPr marT="0" marB="0" marR="190500" marL="192000" anchor="ctr">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tcPr>
                </a:tc>
                <a:tc>
                  <a:txBody>
                    <a:bodyPr/>
                    <a:lstStyle/>
                    <a:p>
                      <a:pPr indent="0" lvl="0" marL="0" rtl="0" algn="ctr">
                        <a:lnSpc>
                          <a:spcPct val="142857"/>
                        </a:lnSpc>
                        <a:spcBef>
                          <a:spcPts val="0"/>
                        </a:spcBef>
                        <a:spcAft>
                          <a:spcPts val="0"/>
                        </a:spcAft>
                        <a:buNone/>
                      </a:pPr>
                      <a:r>
                        <a:rPr lang="en" sz="1000">
                          <a:solidFill>
                            <a:srgbClr val="333333"/>
                          </a:solidFill>
                        </a:rPr>
                        <a:t>80-100</a:t>
                      </a:r>
                      <a:endParaRPr sz="1000">
                        <a:solidFill>
                          <a:srgbClr val="333333"/>
                        </a:solidFill>
                      </a:endParaRPr>
                    </a:p>
                  </a:txBody>
                  <a:tcPr marT="0" marB="0" marR="190500" marL="192000" anchor="ctr">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tcPr>
                </a:tc>
                <a:tc>
                  <a:txBody>
                    <a:bodyPr/>
                    <a:lstStyle/>
                    <a:p>
                      <a:pPr indent="0" lvl="0" marL="0" rtl="0" algn="ctr">
                        <a:lnSpc>
                          <a:spcPct val="142857"/>
                        </a:lnSpc>
                        <a:spcBef>
                          <a:spcPts val="0"/>
                        </a:spcBef>
                        <a:spcAft>
                          <a:spcPts val="0"/>
                        </a:spcAft>
                        <a:buNone/>
                      </a:pPr>
                      <a:r>
                        <a:rPr lang="en" sz="1000">
                          <a:solidFill>
                            <a:srgbClr val="333333"/>
                          </a:solidFill>
                        </a:rPr>
                        <a:t>30-40% Ca; 3% Mg</a:t>
                      </a:r>
                      <a:endParaRPr sz="1000">
                        <a:solidFill>
                          <a:srgbClr val="333333"/>
                        </a:solidFill>
                      </a:endParaRPr>
                    </a:p>
                  </a:txBody>
                  <a:tcPr marT="0" marB="0" marR="190500" marL="192000" anchor="ctr">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tcPr>
                </a:tc>
              </a:tr>
              <a:tr h="310125">
                <a:tc>
                  <a:txBody>
                    <a:bodyPr/>
                    <a:lstStyle/>
                    <a:p>
                      <a:pPr indent="0" lvl="0" marL="0" rtl="0" algn="ctr">
                        <a:lnSpc>
                          <a:spcPct val="142857"/>
                        </a:lnSpc>
                        <a:spcBef>
                          <a:spcPts val="0"/>
                        </a:spcBef>
                        <a:spcAft>
                          <a:spcPts val="0"/>
                        </a:spcAft>
                        <a:buNone/>
                      </a:pPr>
                      <a:r>
                        <a:rPr lang="en" sz="1000">
                          <a:solidFill>
                            <a:srgbClr val="333333"/>
                          </a:solidFill>
                        </a:rPr>
                        <a:t>Dolomitic lime</a:t>
                      </a:r>
                      <a:endParaRPr sz="1000">
                        <a:solidFill>
                          <a:srgbClr val="333333"/>
                        </a:solidFill>
                      </a:endParaRPr>
                    </a:p>
                  </a:txBody>
                  <a:tcPr marT="0" marB="0" marR="190500" marL="192000" anchor="ctr">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solidFill>
                      <a:srgbClr val="EFEFEF"/>
                    </a:solidFill>
                  </a:tcPr>
                </a:tc>
                <a:tc>
                  <a:txBody>
                    <a:bodyPr/>
                    <a:lstStyle/>
                    <a:p>
                      <a:pPr indent="0" lvl="0" marL="0" rtl="0" algn="ctr">
                        <a:lnSpc>
                          <a:spcPct val="142857"/>
                        </a:lnSpc>
                        <a:spcBef>
                          <a:spcPts val="0"/>
                        </a:spcBef>
                        <a:spcAft>
                          <a:spcPts val="0"/>
                        </a:spcAft>
                        <a:buNone/>
                      </a:pPr>
                      <a:r>
                        <a:rPr lang="en" sz="1000">
                          <a:solidFill>
                            <a:srgbClr val="333333"/>
                          </a:solidFill>
                        </a:rPr>
                        <a:t>CaCO</a:t>
                      </a:r>
                      <a:r>
                        <a:rPr baseline="-25000" lang="en" sz="1000">
                          <a:solidFill>
                            <a:srgbClr val="333333"/>
                          </a:solidFill>
                        </a:rPr>
                        <a:t>3</a:t>
                      </a:r>
                      <a:r>
                        <a:rPr lang="en" sz="1000">
                          <a:solidFill>
                            <a:srgbClr val="333333"/>
                          </a:solidFill>
                        </a:rPr>
                        <a:t>·MgCO</a:t>
                      </a:r>
                      <a:r>
                        <a:rPr baseline="-25000" lang="en" sz="1000">
                          <a:solidFill>
                            <a:srgbClr val="333333"/>
                          </a:solidFill>
                        </a:rPr>
                        <a:t>3</a:t>
                      </a:r>
                      <a:endParaRPr baseline="-25000" sz="1000">
                        <a:solidFill>
                          <a:srgbClr val="333333"/>
                        </a:solidFill>
                      </a:endParaRPr>
                    </a:p>
                  </a:txBody>
                  <a:tcPr marT="0" marB="0" marR="190500" marL="192000" anchor="ctr">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tcPr>
                </a:tc>
                <a:tc>
                  <a:txBody>
                    <a:bodyPr/>
                    <a:lstStyle/>
                    <a:p>
                      <a:pPr indent="0" lvl="0" marL="0" rtl="0" algn="ctr">
                        <a:lnSpc>
                          <a:spcPct val="142857"/>
                        </a:lnSpc>
                        <a:spcBef>
                          <a:spcPts val="0"/>
                        </a:spcBef>
                        <a:spcAft>
                          <a:spcPts val="0"/>
                        </a:spcAft>
                        <a:buNone/>
                      </a:pPr>
                      <a:r>
                        <a:rPr lang="en" sz="1000">
                          <a:solidFill>
                            <a:srgbClr val="333333"/>
                          </a:solidFill>
                        </a:rPr>
                        <a:t>85-108</a:t>
                      </a:r>
                      <a:endParaRPr sz="1000">
                        <a:solidFill>
                          <a:srgbClr val="333333"/>
                        </a:solidFill>
                      </a:endParaRPr>
                    </a:p>
                  </a:txBody>
                  <a:tcPr marT="0" marB="0" marR="190500" marL="192000" anchor="ctr">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tcPr>
                </a:tc>
                <a:tc>
                  <a:txBody>
                    <a:bodyPr/>
                    <a:lstStyle/>
                    <a:p>
                      <a:pPr indent="0" lvl="0" marL="0" rtl="0" algn="ctr">
                        <a:lnSpc>
                          <a:spcPct val="142857"/>
                        </a:lnSpc>
                        <a:spcBef>
                          <a:spcPts val="0"/>
                        </a:spcBef>
                        <a:spcAft>
                          <a:spcPts val="0"/>
                        </a:spcAft>
                        <a:buNone/>
                      </a:pPr>
                      <a:r>
                        <a:rPr lang="en" sz="1000">
                          <a:solidFill>
                            <a:srgbClr val="333333"/>
                          </a:solidFill>
                        </a:rPr>
                        <a:t>20-25% Ca; 6-14% Mg</a:t>
                      </a:r>
                      <a:endParaRPr sz="1000">
                        <a:solidFill>
                          <a:srgbClr val="333333"/>
                        </a:solidFill>
                      </a:endParaRPr>
                    </a:p>
                  </a:txBody>
                  <a:tcPr marT="0" marB="0" marR="190500" marL="192000" anchor="ctr">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tcPr>
                </a:tc>
              </a:tr>
              <a:tr h="310125">
                <a:tc>
                  <a:txBody>
                    <a:bodyPr/>
                    <a:lstStyle/>
                    <a:p>
                      <a:pPr indent="0" lvl="0" marL="0" rtl="0" algn="ctr">
                        <a:lnSpc>
                          <a:spcPct val="142857"/>
                        </a:lnSpc>
                        <a:spcBef>
                          <a:spcPts val="0"/>
                        </a:spcBef>
                        <a:spcAft>
                          <a:spcPts val="0"/>
                        </a:spcAft>
                        <a:buNone/>
                      </a:pPr>
                      <a:r>
                        <a:rPr lang="en" sz="1000">
                          <a:solidFill>
                            <a:srgbClr val="333333"/>
                          </a:solidFill>
                        </a:rPr>
                        <a:t>Burned or quick lime</a:t>
                      </a:r>
                      <a:endParaRPr sz="1000">
                        <a:solidFill>
                          <a:srgbClr val="333333"/>
                        </a:solidFill>
                      </a:endParaRPr>
                    </a:p>
                  </a:txBody>
                  <a:tcPr marT="0" marB="0" marR="190500" marL="192000" anchor="ctr">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solidFill>
                      <a:srgbClr val="EFEFEF"/>
                    </a:solidFill>
                  </a:tcPr>
                </a:tc>
                <a:tc>
                  <a:txBody>
                    <a:bodyPr/>
                    <a:lstStyle/>
                    <a:p>
                      <a:pPr indent="0" lvl="0" marL="0" rtl="0" algn="ctr">
                        <a:lnSpc>
                          <a:spcPct val="142857"/>
                        </a:lnSpc>
                        <a:spcBef>
                          <a:spcPts val="0"/>
                        </a:spcBef>
                        <a:spcAft>
                          <a:spcPts val="0"/>
                        </a:spcAft>
                        <a:buNone/>
                      </a:pPr>
                      <a:r>
                        <a:rPr lang="en" sz="1000">
                          <a:solidFill>
                            <a:srgbClr val="333333"/>
                          </a:solidFill>
                        </a:rPr>
                        <a:t>CaO</a:t>
                      </a:r>
                      <a:endParaRPr sz="1000">
                        <a:solidFill>
                          <a:srgbClr val="333333"/>
                        </a:solidFill>
                      </a:endParaRPr>
                    </a:p>
                  </a:txBody>
                  <a:tcPr marT="0" marB="0" marR="190500" marL="192000" anchor="ctr">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tcPr>
                </a:tc>
                <a:tc>
                  <a:txBody>
                    <a:bodyPr/>
                    <a:lstStyle/>
                    <a:p>
                      <a:pPr indent="0" lvl="0" marL="0" rtl="0" algn="ctr">
                        <a:lnSpc>
                          <a:spcPct val="142857"/>
                        </a:lnSpc>
                        <a:spcBef>
                          <a:spcPts val="0"/>
                        </a:spcBef>
                        <a:spcAft>
                          <a:spcPts val="0"/>
                        </a:spcAft>
                        <a:buNone/>
                      </a:pPr>
                      <a:r>
                        <a:rPr lang="en" sz="1000">
                          <a:solidFill>
                            <a:srgbClr val="333333"/>
                          </a:solidFill>
                        </a:rPr>
                        <a:t>150-175</a:t>
                      </a:r>
                      <a:endParaRPr sz="1000">
                        <a:solidFill>
                          <a:srgbClr val="333333"/>
                        </a:solidFill>
                      </a:endParaRPr>
                    </a:p>
                  </a:txBody>
                  <a:tcPr marT="0" marB="0" marR="190500" marL="192000" anchor="ctr">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tcPr>
                </a:tc>
                <a:tc>
                  <a:txBody>
                    <a:bodyPr/>
                    <a:lstStyle/>
                    <a:p>
                      <a:pPr indent="0" lvl="0" marL="0" rtl="0" algn="ctr">
                        <a:lnSpc>
                          <a:spcPct val="142857"/>
                        </a:lnSpc>
                        <a:spcBef>
                          <a:spcPts val="0"/>
                        </a:spcBef>
                        <a:spcAft>
                          <a:spcPts val="0"/>
                        </a:spcAft>
                        <a:buNone/>
                      </a:pPr>
                      <a:r>
                        <a:rPr lang="en" sz="1000">
                          <a:solidFill>
                            <a:srgbClr val="333333"/>
                          </a:solidFill>
                        </a:rPr>
                        <a:t>71% Ca</a:t>
                      </a:r>
                      <a:endParaRPr sz="1000">
                        <a:solidFill>
                          <a:srgbClr val="333333"/>
                        </a:solidFill>
                      </a:endParaRPr>
                    </a:p>
                  </a:txBody>
                  <a:tcPr marT="0" marB="0" marR="190500" marL="192000" anchor="ctr">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tcPr>
                </a:tc>
              </a:tr>
              <a:tr h="310125">
                <a:tc>
                  <a:txBody>
                    <a:bodyPr/>
                    <a:lstStyle/>
                    <a:p>
                      <a:pPr indent="0" lvl="0" marL="0" rtl="0" algn="ctr">
                        <a:lnSpc>
                          <a:spcPct val="142857"/>
                        </a:lnSpc>
                        <a:spcBef>
                          <a:spcPts val="0"/>
                        </a:spcBef>
                        <a:spcAft>
                          <a:spcPts val="0"/>
                        </a:spcAft>
                        <a:buNone/>
                      </a:pPr>
                      <a:r>
                        <a:rPr lang="en" sz="1000">
                          <a:solidFill>
                            <a:srgbClr val="333333"/>
                          </a:solidFill>
                        </a:rPr>
                        <a:t>Gypsum (does not lime)</a:t>
                      </a:r>
                      <a:endParaRPr sz="1000">
                        <a:solidFill>
                          <a:srgbClr val="333333"/>
                        </a:solidFill>
                      </a:endParaRPr>
                    </a:p>
                  </a:txBody>
                  <a:tcPr marT="0" marB="0" marR="190500" marL="192000" anchor="ctr">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solidFill>
                      <a:srgbClr val="EFEFEF"/>
                    </a:solidFill>
                  </a:tcPr>
                </a:tc>
                <a:tc>
                  <a:txBody>
                    <a:bodyPr/>
                    <a:lstStyle/>
                    <a:p>
                      <a:pPr indent="0" lvl="0" marL="0" rtl="0" algn="ctr">
                        <a:lnSpc>
                          <a:spcPct val="142857"/>
                        </a:lnSpc>
                        <a:spcBef>
                          <a:spcPts val="0"/>
                        </a:spcBef>
                        <a:spcAft>
                          <a:spcPts val="0"/>
                        </a:spcAft>
                        <a:buNone/>
                      </a:pPr>
                      <a:r>
                        <a:rPr lang="en" sz="1000">
                          <a:solidFill>
                            <a:srgbClr val="333333"/>
                          </a:solidFill>
                        </a:rPr>
                        <a:t>CaSO</a:t>
                      </a:r>
                      <a:r>
                        <a:rPr baseline="-25000" lang="en" sz="1000">
                          <a:solidFill>
                            <a:srgbClr val="333333"/>
                          </a:solidFill>
                        </a:rPr>
                        <a:t>4</a:t>
                      </a:r>
                      <a:endParaRPr baseline="-25000" sz="1000">
                        <a:solidFill>
                          <a:srgbClr val="333333"/>
                        </a:solidFill>
                      </a:endParaRPr>
                    </a:p>
                  </a:txBody>
                  <a:tcPr marT="0" marB="0" marR="190500" marL="192000" anchor="ctr">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tcPr>
                </a:tc>
                <a:tc>
                  <a:txBody>
                    <a:bodyPr/>
                    <a:lstStyle/>
                    <a:p>
                      <a:pPr indent="0" lvl="0" marL="0" rtl="0" algn="ctr">
                        <a:lnSpc>
                          <a:spcPct val="142857"/>
                        </a:lnSpc>
                        <a:spcBef>
                          <a:spcPts val="0"/>
                        </a:spcBef>
                        <a:spcAft>
                          <a:spcPts val="0"/>
                        </a:spcAft>
                        <a:buNone/>
                      </a:pPr>
                      <a:r>
                        <a:rPr lang="en" sz="1000">
                          <a:solidFill>
                            <a:srgbClr val="333333"/>
                          </a:solidFill>
                        </a:rPr>
                        <a:t>0</a:t>
                      </a:r>
                      <a:endParaRPr sz="1000">
                        <a:solidFill>
                          <a:srgbClr val="333333"/>
                        </a:solidFill>
                      </a:endParaRPr>
                    </a:p>
                  </a:txBody>
                  <a:tcPr marT="0" marB="0" marR="190500" marL="192000" anchor="ctr">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tcPr>
                </a:tc>
                <a:tc>
                  <a:txBody>
                    <a:bodyPr/>
                    <a:lstStyle/>
                    <a:p>
                      <a:pPr indent="0" lvl="0" marL="0" rtl="0" algn="ctr">
                        <a:lnSpc>
                          <a:spcPct val="142857"/>
                        </a:lnSpc>
                        <a:spcBef>
                          <a:spcPts val="0"/>
                        </a:spcBef>
                        <a:spcAft>
                          <a:spcPts val="0"/>
                        </a:spcAft>
                        <a:buNone/>
                      </a:pPr>
                      <a:r>
                        <a:rPr lang="en" sz="1000">
                          <a:solidFill>
                            <a:srgbClr val="333333"/>
                          </a:solidFill>
                        </a:rPr>
                        <a:t>22% Ca; 17% S</a:t>
                      </a:r>
                      <a:endParaRPr sz="1000">
                        <a:solidFill>
                          <a:srgbClr val="333333"/>
                        </a:solidFill>
                      </a:endParaRPr>
                    </a:p>
                  </a:txBody>
                  <a:tcPr marT="0" marB="0" marR="190500" marL="192000" anchor="ctr">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tcPr>
                </a:tc>
              </a:tr>
              <a:tr h="310125">
                <a:tc>
                  <a:txBody>
                    <a:bodyPr/>
                    <a:lstStyle/>
                    <a:p>
                      <a:pPr indent="0" lvl="0" marL="0" rtl="0" algn="ctr">
                        <a:lnSpc>
                          <a:spcPct val="142857"/>
                        </a:lnSpc>
                        <a:spcBef>
                          <a:spcPts val="0"/>
                        </a:spcBef>
                        <a:spcAft>
                          <a:spcPts val="0"/>
                        </a:spcAft>
                        <a:buNone/>
                      </a:pPr>
                      <a:r>
                        <a:rPr lang="en" sz="1000">
                          <a:solidFill>
                            <a:srgbClr val="333333"/>
                          </a:solidFill>
                        </a:rPr>
                        <a:t>Ground oyster shells</a:t>
                      </a:r>
                      <a:endParaRPr sz="1000">
                        <a:solidFill>
                          <a:srgbClr val="333333"/>
                        </a:solidFill>
                      </a:endParaRPr>
                    </a:p>
                  </a:txBody>
                  <a:tcPr marT="0" marB="0" marR="190500" marL="192000" anchor="ctr">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solidFill>
                      <a:srgbClr val="EFEFEF"/>
                    </a:solidFill>
                  </a:tcPr>
                </a:tc>
                <a:tc>
                  <a:txBody>
                    <a:bodyPr/>
                    <a:lstStyle/>
                    <a:p>
                      <a:pPr indent="0" lvl="0" marL="0" rtl="0" algn="ctr">
                        <a:lnSpc>
                          <a:spcPct val="142857"/>
                        </a:lnSpc>
                        <a:spcBef>
                          <a:spcPts val="0"/>
                        </a:spcBef>
                        <a:spcAft>
                          <a:spcPts val="0"/>
                        </a:spcAft>
                        <a:buNone/>
                      </a:pPr>
                      <a:r>
                        <a:rPr lang="en" sz="1000">
                          <a:solidFill>
                            <a:srgbClr val="333333"/>
                          </a:solidFill>
                        </a:rPr>
                        <a:t>CaCO</a:t>
                      </a:r>
                      <a:r>
                        <a:rPr baseline="-25000" lang="en" sz="1000">
                          <a:solidFill>
                            <a:srgbClr val="333333"/>
                          </a:solidFill>
                        </a:rPr>
                        <a:t>3</a:t>
                      </a:r>
                      <a:endParaRPr baseline="-25000" sz="1000">
                        <a:solidFill>
                          <a:srgbClr val="333333"/>
                        </a:solidFill>
                      </a:endParaRPr>
                    </a:p>
                  </a:txBody>
                  <a:tcPr marT="0" marB="0" marR="190500" marL="192000" anchor="ctr">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tcPr>
                </a:tc>
                <a:tc>
                  <a:txBody>
                    <a:bodyPr/>
                    <a:lstStyle/>
                    <a:p>
                      <a:pPr indent="0" lvl="0" marL="0" rtl="0" algn="ctr">
                        <a:lnSpc>
                          <a:spcPct val="142857"/>
                        </a:lnSpc>
                        <a:spcBef>
                          <a:spcPts val="0"/>
                        </a:spcBef>
                        <a:spcAft>
                          <a:spcPts val="0"/>
                        </a:spcAft>
                        <a:buNone/>
                      </a:pPr>
                      <a:r>
                        <a:rPr lang="en" sz="1000">
                          <a:solidFill>
                            <a:srgbClr val="333333"/>
                          </a:solidFill>
                        </a:rPr>
                        <a:t>90-100</a:t>
                      </a:r>
                      <a:endParaRPr sz="1000">
                        <a:solidFill>
                          <a:srgbClr val="333333"/>
                        </a:solidFill>
                      </a:endParaRPr>
                    </a:p>
                  </a:txBody>
                  <a:tcPr marT="0" marB="0" marR="190500" marL="192000" anchor="ctr">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tcPr>
                </a:tc>
                <a:tc>
                  <a:txBody>
                    <a:bodyPr/>
                    <a:lstStyle/>
                    <a:p>
                      <a:pPr indent="0" lvl="0" marL="0" rtl="0" algn="ctr">
                        <a:lnSpc>
                          <a:spcPct val="142857"/>
                        </a:lnSpc>
                        <a:spcBef>
                          <a:spcPts val="0"/>
                        </a:spcBef>
                        <a:spcAft>
                          <a:spcPts val="0"/>
                        </a:spcAft>
                        <a:buNone/>
                      </a:pPr>
                      <a:r>
                        <a:rPr lang="en" sz="1000">
                          <a:solidFill>
                            <a:srgbClr val="333333"/>
                          </a:solidFill>
                        </a:rPr>
                        <a:t>34% Ca</a:t>
                      </a:r>
                      <a:endParaRPr sz="1000">
                        <a:solidFill>
                          <a:srgbClr val="333333"/>
                        </a:solidFill>
                      </a:endParaRPr>
                    </a:p>
                  </a:txBody>
                  <a:tcPr marT="0" marB="0" marR="190500" marL="192000" anchor="ctr">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tcPr>
                </a:tc>
              </a:tr>
              <a:tr h="310125">
                <a:tc>
                  <a:txBody>
                    <a:bodyPr/>
                    <a:lstStyle/>
                    <a:p>
                      <a:pPr indent="0" lvl="0" marL="0" rtl="0" algn="ctr">
                        <a:lnSpc>
                          <a:spcPct val="142857"/>
                        </a:lnSpc>
                        <a:spcBef>
                          <a:spcPts val="0"/>
                        </a:spcBef>
                        <a:spcAft>
                          <a:spcPts val="0"/>
                        </a:spcAft>
                        <a:buNone/>
                      </a:pPr>
                      <a:r>
                        <a:rPr lang="en" sz="1000">
                          <a:solidFill>
                            <a:srgbClr val="333333"/>
                          </a:solidFill>
                        </a:rPr>
                        <a:t>Hydrated or slaked lime</a:t>
                      </a:r>
                      <a:endParaRPr sz="1000">
                        <a:solidFill>
                          <a:srgbClr val="333333"/>
                        </a:solidFill>
                      </a:endParaRPr>
                    </a:p>
                  </a:txBody>
                  <a:tcPr marT="0" marB="0" marR="190500" marL="192000" anchor="ctr">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solidFill>
                      <a:srgbClr val="EFEFEF"/>
                    </a:solidFill>
                  </a:tcPr>
                </a:tc>
                <a:tc>
                  <a:txBody>
                    <a:bodyPr/>
                    <a:lstStyle/>
                    <a:p>
                      <a:pPr indent="0" lvl="0" marL="0" rtl="0" algn="ctr">
                        <a:lnSpc>
                          <a:spcPct val="142857"/>
                        </a:lnSpc>
                        <a:spcBef>
                          <a:spcPts val="0"/>
                        </a:spcBef>
                        <a:spcAft>
                          <a:spcPts val="0"/>
                        </a:spcAft>
                        <a:buNone/>
                      </a:pPr>
                      <a:r>
                        <a:rPr lang="en" sz="1000">
                          <a:solidFill>
                            <a:srgbClr val="333333"/>
                          </a:solidFill>
                        </a:rPr>
                        <a:t>Ca(OH)</a:t>
                      </a:r>
                      <a:r>
                        <a:rPr baseline="-25000" lang="en" sz="1000">
                          <a:solidFill>
                            <a:srgbClr val="333333"/>
                          </a:solidFill>
                        </a:rPr>
                        <a:t>2</a:t>
                      </a:r>
                      <a:endParaRPr baseline="-25000" sz="1000">
                        <a:solidFill>
                          <a:srgbClr val="333333"/>
                        </a:solidFill>
                      </a:endParaRPr>
                    </a:p>
                  </a:txBody>
                  <a:tcPr marT="0" marB="0" marR="190500" marL="192000" anchor="ctr">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tcPr>
                </a:tc>
                <a:tc>
                  <a:txBody>
                    <a:bodyPr/>
                    <a:lstStyle/>
                    <a:p>
                      <a:pPr indent="0" lvl="0" marL="0" rtl="0" algn="ctr">
                        <a:lnSpc>
                          <a:spcPct val="142857"/>
                        </a:lnSpc>
                        <a:spcBef>
                          <a:spcPts val="0"/>
                        </a:spcBef>
                        <a:spcAft>
                          <a:spcPts val="0"/>
                        </a:spcAft>
                        <a:buNone/>
                      </a:pPr>
                      <a:r>
                        <a:rPr lang="en" sz="1000">
                          <a:solidFill>
                            <a:srgbClr val="333333"/>
                          </a:solidFill>
                        </a:rPr>
                        <a:t>110-135</a:t>
                      </a:r>
                      <a:endParaRPr sz="1000">
                        <a:solidFill>
                          <a:srgbClr val="333333"/>
                        </a:solidFill>
                      </a:endParaRPr>
                    </a:p>
                  </a:txBody>
                  <a:tcPr marT="0" marB="0" marR="190500" marL="192000" anchor="ctr">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tcPr>
                </a:tc>
                <a:tc>
                  <a:txBody>
                    <a:bodyPr/>
                    <a:lstStyle/>
                    <a:p>
                      <a:pPr indent="0" lvl="0" marL="0" rtl="0" algn="ctr">
                        <a:lnSpc>
                          <a:spcPct val="142857"/>
                        </a:lnSpc>
                        <a:spcBef>
                          <a:spcPts val="0"/>
                        </a:spcBef>
                        <a:spcAft>
                          <a:spcPts val="0"/>
                        </a:spcAft>
                        <a:buNone/>
                      </a:pPr>
                      <a:r>
                        <a:rPr lang="en" sz="1000">
                          <a:solidFill>
                            <a:srgbClr val="333333"/>
                          </a:solidFill>
                        </a:rPr>
                        <a:t>54% Ca</a:t>
                      </a:r>
                      <a:endParaRPr sz="1000">
                        <a:solidFill>
                          <a:srgbClr val="333333"/>
                        </a:solidFill>
                      </a:endParaRPr>
                    </a:p>
                  </a:txBody>
                  <a:tcPr marT="0" marB="0" marR="190500" marL="192000" anchor="ctr">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tcPr>
                </a:tc>
              </a:tr>
              <a:tr h="310125">
                <a:tc>
                  <a:txBody>
                    <a:bodyPr/>
                    <a:lstStyle/>
                    <a:p>
                      <a:pPr indent="0" lvl="0" marL="0" rtl="0" algn="ctr">
                        <a:lnSpc>
                          <a:spcPct val="142857"/>
                        </a:lnSpc>
                        <a:spcBef>
                          <a:spcPts val="0"/>
                        </a:spcBef>
                        <a:spcAft>
                          <a:spcPts val="0"/>
                        </a:spcAft>
                        <a:buNone/>
                      </a:pPr>
                      <a:r>
                        <a:rPr lang="en" sz="1000">
                          <a:solidFill>
                            <a:srgbClr val="333333"/>
                          </a:solidFill>
                        </a:rPr>
                        <a:t>Poultry litter</a:t>
                      </a:r>
                      <a:endParaRPr sz="1000">
                        <a:solidFill>
                          <a:srgbClr val="333333"/>
                        </a:solidFill>
                      </a:endParaRPr>
                    </a:p>
                  </a:txBody>
                  <a:tcPr marT="0" marB="0" marR="190500" marL="192000" anchor="ctr">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solidFill>
                      <a:srgbClr val="EFEFEF"/>
                    </a:solidFill>
                  </a:tcPr>
                </a:tc>
                <a:tc>
                  <a:txBody>
                    <a:bodyPr/>
                    <a:lstStyle/>
                    <a:p>
                      <a:pPr indent="0" lvl="0" marL="0" rtl="0" algn="ctr">
                        <a:lnSpc>
                          <a:spcPct val="142857"/>
                        </a:lnSpc>
                        <a:spcBef>
                          <a:spcPts val="0"/>
                        </a:spcBef>
                        <a:spcAft>
                          <a:spcPts val="0"/>
                        </a:spcAft>
                        <a:buNone/>
                      </a:pPr>
                      <a:r>
                        <a:rPr lang="en" sz="1000">
                          <a:solidFill>
                            <a:srgbClr val="333333"/>
                          </a:solidFill>
                        </a:rPr>
                        <a:t>Ca, Mg, and K Oxides</a:t>
                      </a:r>
                      <a:endParaRPr sz="1000">
                        <a:solidFill>
                          <a:srgbClr val="333333"/>
                        </a:solidFill>
                      </a:endParaRPr>
                    </a:p>
                  </a:txBody>
                  <a:tcPr marT="0" marB="0" marR="190500" marL="192000" anchor="ctr">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tcPr>
                </a:tc>
                <a:tc>
                  <a:txBody>
                    <a:bodyPr/>
                    <a:lstStyle/>
                    <a:p>
                      <a:pPr indent="0" lvl="0" marL="0" rtl="0" algn="ctr">
                        <a:lnSpc>
                          <a:spcPct val="142857"/>
                        </a:lnSpc>
                        <a:spcBef>
                          <a:spcPts val="0"/>
                        </a:spcBef>
                        <a:spcAft>
                          <a:spcPts val="0"/>
                        </a:spcAft>
                        <a:buNone/>
                      </a:pPr>
                      <a:r>
                        <a:rPr lang="en" sz="1000">
                          <a:solidFill>
                            <a:srgbClr val="333333"/>
                          </a:solidFill>
                        </a:rPr>
                        <a:t>0.3-4</a:t>
                      </a:r>
                      <a:endParaRPr sz="1000">
                        <a:solidFill>
                          <a:srgbClr val="333333"/>
                        </a:solidFill>
                      </a:endParaRPr>
                    </a:p>
                  </a:txBody>
                  <a:tcPr marT="0" marB="0" marR="190500" marL="192000" anchor="ctr">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tcPr>
                </a:tc>
                <a:tc>
                  <a:txBody>
                    <a:bodyPr/>
                    <a:lstStyle/>
                    <a:p>
                      <a:pPr indent="0" lvl="0" marL="0" rtl="0" algn="ctr">
                        <a:lnSpc>
                          <a:spcPct val="142857"/>
                        </a:lnSpc>
                        <a:spcBef>
                          <a:spcPts val="0"/>
                        </a:spcBef>
                        <a:spcAft>
                          <a:spcPts val="0"/>
                        </a:spcAft>
                        <a:buNone/>
                      </a:pPr>
                      <a:r>
                        <a:rPr lang="en" sz="1000">
                          <a:solidFill>
                            <a:srgbClr val="333333"/>
                          </a:solidFill>
                        </a:rPr>
                        <a:t>1-5% Ca; 0.5-2% Mg and others</a:t>
                      </a:r>
                      <a:endParaRPr sz="1000">
                        <a:solidFill>
                          <a:srgbClr val="333333"/>
                        </a:solidFill>
                      </a:endParaRPr>
                    </a:p>
                  </a:txBody>
                  <a:tcPr marT="0" marB="0" marR="190500" marL="192000" anchor="ctr">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tcPr>
                </a:tc>
              </a:tr>
              <a:tr h="310125">
                <a:tc>
                  <a:txBody>
                    <a:bodyPr/>
                    <a:lstStyle/>
                    <a:p>
                      <a:pPr indent="0" lvl="0" marL="0" rtl="0" algn="ctr">
                        <a:lnSpc>
                          <a:spcPct val="142857"/>
                        </a:lnSpc>
                        <a:spcBef>
                          <a:spcPts val="0"/>
                        </a:spcBef>
                        <a:spcAft>
                          <a:spcPts val="0"/>
                        </a:spcAft>
                        <a:buNone/>
                      </a:pPr>
                      <a:r>
                        <a:rPr lang="en" sz="1000">
                          <a:solidFill>
                            <a:srgbClr val="333333"/>
                          </a:solidFill>
                        </a:rPr>
                        <a:t>Poultry litter ash</a:t>
                      </a:r>
                      <a:endParaRPr sz="1000">
                        <a:solidFill>
                          <a:srgbClr val="333333"/>
                        </a:solidFill>
                      </a:endParaRPr>
                    </a:p>
                  </a:txBody>
                  <a:tcPr marT="0" marB="0" marR="190500" marL="192000" anchor="ctr">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solidFill>
                      <a:srgbClr val="EFEFEF"/>
                    </a:solidFill>
                  </a:tcPr>
                </a:tc>
                <a:tc>
                  <a:txBody>
                    <a:bodyPr/>
                    <a:lstStyle/>
                    <a:p>
                      <a:pPr indent="0" lvl="0" marL="0" rtl="0" algn="ctr">
                        <a:lnSpc>
                          <a:spcPct val="142857"/>
                        </a:lnSpc>
                        <a:spcBef>
                          <a:spcPts val="0"/>
                        </a:spcBef>
                        <a:spcAft>
                          <a:spcPts val="0"/>
                        </a:spcAft>
                        <a:buNone/>
                      </a:pPr>
                      <a:r>
                        <a:rPr lang="en" sz="1000">
                          <a:solidFill>
                            <a:srgbClr val="333333"/>
                          </a:solidFill>
                        </a:rPr>
                        <a:t>Ca, Mg, and K Oxides</a:t>
                      </a:r>
                      <a:endParaRPr sz="1000">
                        <a:solidFill>
                          <a:srgbClr val="333333"/>
                        </a:solidFill>
                      </a:endParaRPr>
                    </a:p>
                  </a:txBody>
                  <a:tcPr marT="0" marB="0" marR="190500" marL="192000" anchor="ctr">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tcPr>
                </a:tc>
                <a:tc>
                  <a:txBody>
                    <a:bodyPr/>
                    <a:lstStyle/>
                    <a:p>
                      <a:pPr indent="0" lvl="0" marL="0" rtl="0" algn="ctr">
                        <a:lnSpc>
                          <a:spcPct val="142857"/>
                        </a:lnSpc>
                        <a:spcBef>
                          <a:spcPts val="0"/>
                        </a:spcBef>
                        <a:spcAft>
                          <a:spcPts val="0"/>
                        </a:spcAft>
                        <a:buNone/>
                      </a:pPr>
                      <a:r>
                        <a:rPr lang="en" sz="1000">
                          <a:solidFill>
                            <a:srgbClr val="333333"/>
                          </a:solidFill>
                        </a:rPr>
                        <a:t>12-31</a:t>
                      </a:r>
                      <a:endParaRPr sz="1000">
                        <a:solidFill>
                          <a:srgbClr val="333333"/>
                        </a:solidFill>
                      </a:endParaRPr>
                    </a:p>
                  </a:txBody>
                  <a:tcPr marT="0" marB="0" marR="190500" marL="192000" anchor="ctr">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tcPr>
                </a:tc>
                <a:tc>
                  <a:txBody>
                    <a:bodyPr/>
                    <a:lstStyle/>
                    <a:p>
                      <a:pPr indent="0" lvl="0" marL="0" rtl="0" algn="ctr">
                        <a:lnSpc>
                          <a:spcPct val="142857"/>
                        </a:lnSpc>
                        <a:spcBef>
                          <a:spcPts val="0"/>
                        </a:spcBef>
                        <a:spcAft>
                          <a:spcPts val="0"/>
                        </a:spcAft>
                        <a:buNone/>
                      </a:pPr>
                      <a:r>
                        <a:rPr lang="en" sz="1000">
                          <a:solidFill>
                            <a:srgbClr val="333333"/>
                          </a:solidFill>
                        </a:rPr>
                        <a:t>12-18% Ca; 3-6% Mg and others</a:t>
                      </a:r>
                      <a:endParaRPr sz="1000">
                        <a:solidFill>
                          <a:srgbClr val="333333"/>
                        </a:solidFill>
                      </a:endParaRPr>
                    </a:p>
                  </a:txBody>
                  <a:tcPr marT="0" marB="0" marR="190500" marL="192000" anchor="ctr">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tcPr>
                </a:tc>
              </a:tr>
              <a:tr h="310125">
                <a:tc>
                  <a:txBody>
                    <a:bodyPr/>
                    <a:lstStyle/>
                    <a:p>
                      <a:pPr indent="0" lvl="0" marL="0" rtl="0" algn="ctr">
                        <a:lnSpc>
                          <a:spcPct val="142857"/>
                        </a:lnSpc>
                        <a:spcBef>
                          <a:spcPts val="0"/>
                        </a:spcBef>
                        <a:spcAft>
                          <a:spcPts val="0"/>
                        </a:spcAft>
                        <a:buNone/>
                      </a:pPr>
                      <a:r>
                        <a:rPr lang="en" sz="1000">
                          <a:solidFill>
                            <a:srgbClr val="333333"/>
                          </a:solidFill>
                        </a:rPr>
                        <a:t>Wood ashes</a:t>
                      </a:r>
                      <a:endParaRPr sz="1000">
                        <a:solidFill>
                          <a:srgbClr val="333333"/>
                        </a:solidFill>
                      </a:endParaRPr>
                    </a:p>
                  </a:txBody>
                  <a:tcPr marT="0" marB="0" marR="190500" marL="192000" anchor="ctr">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solidFill>
                      <a:srgbClr val="EFEFEF"/>
                    </a:solidFill>
                  </a:tcPr>
                </a:tc>
                <a:tc>
                  <a:txBody>
                    <a:bodyPr/>
                    <a:lstStyle/>
                    <a:p>
                      <a:pPr indent="0" lvl="0" marL="0" rtl="0" algn="ctr">
                        <a:lnSpc>
                          <a:spcPct val="142857"/>
                        </a:lnSpc>
                        <a:spcBef>
                          <a:spcPts val="0"/>
                        </a:spcBef>
                        <a:spcAft>
                          <a:spcPts val="0"/>
                        </a:spcAft>
                        <a:buNone/>
                      </a:pPr>
                      <a:r>
                        <a:rPr lang="en" sz="1000">
                          <a:solidFill>
                            <a:srgbClr val="333333"/>
                          </a:solidFill>
                        </a:rPr>
                        <a:t>Ca, Mg, and K Oxides</a:t>
                      </a:r>
                      <a:endParaRPr sz="1000">
                        <a:solidFill>
                          <a:srgbClr val="333333"/>
                        </a:solidFill>
                      </a:endParaRPr>
                    </a:p>
                  </a:txBody>
                  <a:tcPr marT="0" marB="0" marR="190500" marL="192000" anchor="ctr">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tcPr>
                </a:tc>
                <a:tc>
                  <a:txBody>
                    <a:bodyPr/>
                    <a:lstStyle/>
                    <a:p>
                      <a:pPr indent="0" lvl="0" marL="0" rtl="0" algn="ctr">
                        <a:lnSpc>
                          <a:spcPct val="142857"/>
                        </a:lnSpc>
                        <a:spcBef>
                          <a:spcPts val="0"/>
                        </a:spcBef>
                        <a:spcAft>
                          <a:spcPts val="0"/>
                        </a:spcAft>
                        <a:buNone/>
                      </a:pPr>
                      <a:r>
                        <a:rPr lang="en" sz="1000">
                          <a:solidFill>
                            <a:srgbClr val="333333"/>
                          </a:solidFill>
                        </a:rPr>
                        <a:t>26-59</a:t>
                      </a:r>
                      <a:endParaRPr sz="1000">
                        <a:solidFill>
                          <a:srgbClr val="333333"/>
                        </a:solidFill>
                      </a:endParaRPr>
                    </a:p>
                  </a:txBody>
                  <a:tcPr marT="0" marB="0" marR="190500" marL="192000" anchor="ctr">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tcPr>
                </a:tc>
                <a:tc>
                  <a:txBody>
                    <a:bodyPr/>
                    <a:lstStyle/>
                    <a:p>
                      <a:pPr indent="0" lvl="0" marL="0" rtl="0" algn="ctr">
                        <a:lnSpc>
                          <a:spcPct val="142857"/>
                        </a:lnSpc>
                        <a:spcBef>
                          <a:spcPts val="0"/>
                        </a:spcBef>
                        <a:spcAft>
                          <a:spcPts val="0"/>
                        </a:spcAft>
                        <a:buNone/>
                      </a:pPr>
                      <a:r>
                        <a:rPr lang="en" sz="1000">
                          <a:solidFill>
                            <a:srgbClr val="333333"/>
                          </a:solidFill>
                        </a:rPr>
                        <a:t>7-33% Ca; 2-7% K and others</a:t>
                      </a:r>
                      <a:endParaRPr sz="1000">
                        <a:solidFill>
                          <a:srgbClr val="333333"/>
                        </a:solidFill>
                      </a:endParaRPr>
                    </a:p>
                  </a:txBody>
                  <a:tcPr marT="0" marB="0" marR="190500" marL="192000" anchor="ctr">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id="194" name="Google Shape;194;p37"/>
          <p:cNvPicPr preferRelativeResize="0"/>
          <p:nvPr/>
        </p:nvPicPr>
        <p:blipFill rotWithShape="1">
          <a:blip r:embed="rId3">
            <a:alphaModFix/>
          </a:blip>
          <a:srcRect b="0" l="0" r="24339" t="22528"/>
          <a:stretch/>
        </p:blipFill>
        <p:spPr>
          <a:xfrm>
            <a:off x="1820700" y="2116575"/>
            <a:ext cx="2324700" cy="2352600"/>
          </a:xfrm>
          <a:prstGeom prst="ellipse">
            <a:avLst/>
          </a:prstGeom>
          <a:noFill/>
          <a:ln>
            <a:noFill/>
          </a:ln>
        </p:spPr>
      </p:pic>
      <p:sp>
        <p:nvSpPr>
          <p:cNvPr id="195" name="Google Shape;195;p37"/>
          <p:cNvSpPr txBox="1"/>
          <p:nvPr/>
        </p:nvSpPr>
        <p:spPr>
          <a:xfrm>
            <a:off x="4980425" y="2672075"/>
            <a:ext cx="3000000" cy="400200"/>
          </a:xfrm>
          <a:prstGeom prst="rect">
            <a:avLst/>
          </a:prstGeom>
          <a:noFill/>
          <a:ln>
            <a:noFill/>
          </a:ln>
        </p:spPr>
        <p:txBody>
          <a:bodyPr anchorCtr="0" anchor="t" bIns="91425" lIns="91425" spcFirstLastPara="1" rIns="91425" wrap="square" tIns="91425">
            <a:spAutoFit/>
          </a:bodyPr>
          <a:lstStyle/>
          <a:p>
            <a:pPr indent="0" lvl="0" marL="457200" marR="0" rtl="0" algn="l">
              <a:lnSpc>
                <a:spcPct val="115000"/>
              </a:lnSpc>
              <a:spcBef>
                <a:spcPts val="0"/>
              </a:spcBef>
              <a:spcAft>
                <a:spcPts val="120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p37"/>
          <p:cNvSpPr txBox="1"/>
          <p:nvPr>
            <p:ph idx="1" type="body"/>
          </p:nvPr>
        </p:nvSpPr>
        <p:spPr>
          <a:xfrm>
            <a:off x="4572000" y="2571750"/>
            <a:ext cx="3000000" cy="17538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b="1" lang="en" sz="2000">
                <a:solidFill>
                  <a:schemeClr val="dk1"/>
                </a:solidFill>
                <a:latin typeface="Helvetica Neue"/>
                <a:ea typeface="Helvetica Neue"/>
                <a:cs typeface="Helvetica Neue"/>
                <a:sym typeface="Helvetica Neue"/>
              </a:rPr>
              <a:t>+</a:t>
            </a:r>
            <a:r>
              <a:rPr b="1" lang="en" sz="2000">
                <a:solidFill>
                  <a:srgbClr val="783F04"/>
                </a:solidFill>
                <a:latin typeface="Helvetica Neue"/>
                <a:ea typeface="Helvetica Neue"/>
                <a:cs typeface="Helvetica Neue"/>
                <a:sym typeface="Helvetica Neue"/>
              </a:rPr>
              <a:t> 30% capture </a:t>
            </a:r>
            <a:endParaRPr b="1" sz="2000">
              <a:solidFill>
                <a:srgbClr val="783F04"/>
              </a:solidFill>
              <a:latin typeface="Helvetica Neue"/>
              <a:ea typeface="Helvetica Neue"/>
              <a:cs typeface="Helvetica Neue"/>
              <a:sym typeface="Helvetica Neue"/>
            </a:endParaRPr>
          </a:p>
          <a:p>
            <a:pPr indent="0" lvl="0" marL="0" rtl="0" algn="l">
              <a:lnSpc>
                <a:spcPct val="115000"/>
              </a:lnSpc>
              <a:spcBef>
                <a:spcPts val="0"/>
              </a:spcBef>
              <a:spcAft>
                <a:spcPts val="0"/>
              </a:spcAft>
              <a:buSzPts val="1800"/>
              <a:buNone/>
            </a:pPr>
            <a:r>
              <a:rPr b="1" lang="en" sz="800">
                <a:solidFill>
                  <a:srgbClr val="783F04"/>
                </a:solidFill>
                <a:latin typeface="Helvetica Neue"/>
                <a:ea typeface="Helvetica Neue"/>
                <a:cs typeface="Helvetica Neue"/>
                <a:sym typeface="Helvetica Neue"/>
              </a:rPr>
              <a:t>        3 tons basalt application = </a:t>
            </a:r>
            <a:r>
              <a:rPr b="1" lang="en" sz="800">
                <a:solidFill>
                  <a:schemeClr val="dk1"/>
                </a:solidFill>
                <a:latin typeface="Helvetica Neue"/>
                <a:ea typeface="Helvetica Neue"/>
                <a:cs typeface="Helvetica Neue"/>
                <a:sym typeface="Helvetica Neue"/>
              </a:rPr>
              <a:t> 1 ton CO</a:t>
            </a:r>
            <a:r>
              <a:rPr b="1" baseline="-25000" lang="en" sz="800">
                <a:solidFill>
                  <a:schemeClr val="dk1"/>
                </a:solidFill>
                <a:latin typeface="Helvetica Neue"/>
                <a:ea typeface="Helvetica Neue"/>
                <a:cs typeface="Helvetica Neue"/>
                <a:sym typeface="Helvetica Neue"/>
              </a:rPr>
              <a:t>2</a:t>
            </a:r>
            <a:r>
              <a:rPr b="1" lang="en" sz="800">
                <a:solidFill>
                  <a:schemeClr val="dk1"/>
                </a:solidFill>
                <a:latin typeface="Helvetica Neue"/>
                <a:ea typeface="Helvetica Neue"/>
                <a:cs typeface="Helvetica Neue"/>
                <a:sym typeface="Helvetica Neue"/>
              </a:rPr>
              <a:t> capture</a:t>
            </a:r>
            <a:endParaRPr b="1" sz="80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SzPts val="1800"/>
              <a:buNone/>
            </a:pPr>
            <a:r>
              <a:t/>
            </a:r>
            <a:endParaRPr b="1" sz="80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SzPts val="1800"/>
              <a:buNone/>
            </a:pPr>
            <a:r>
              <a:rPr b="1" lang="en" sz="2000">
                <a:solidFill>
                  <a:schemeClr val="dk1"/>
                </a:solidFill>
                <a:latin typeface="Helvetica Neue"/>
                <a:ea typeface="Helvetica Neue"/>
                <a:cs typeface="Helvetica Neue"/>
                <a:sym typeface="Helvetica Neue"/>
              </a:rPr>
              <a:t>+</a:t>
            </a:r>
            <a:r>
              <a:rPr b="1" lang="en" sz="2000">
                <a:solidFill>
                  <a:srgbClr val="783F04"/>
                </a:solidFill>
                <a:latin typeface="Helvetica Neue"/>
                <a:ea typeface="Helvetica Neue"/>
                <a:cs typeface="Helvetica Neue"/>
                <a:sym typeface="Helvetica Neue"/>
              </a:rPr>
              <a:t> circular economy</a:t>
            </a:r>
            <a:endParaRPr b="1" i="1" sz="1500">
              <a:solidFill>
                <a:srgbClr val="0B5394"/>
              </a:solidFill>
              <a:latin typeface="Helvetica Neue"/>
              <a:ea typeface="Helvetica Neue"/>
              <a:cs typeface="Helvetica Neue"/>
              <a:sym typeface="Helvetica Neue"/>
            </a:endParaRPr>
          </a:p>
        </p:txBody>
      </p:sp>
      <p:pic>
        <p:nvPicPr>
          <p:cNvPr id="197" name="Google Shape;197;p37"/>
          <p:cNvPicPr preferRelativeResize="0"/>
          <p:nvPr/>
        </p:nvPicPr>
        <p:blipFill rotWithShape="1">
          <a:blip r:embed="rId4">
            <a:alphaModFix/>
          </a:blip>
          <a:srcRect b="37865" l="0" r="0" t="0"/>
          <a:stretch/>
        </p:blipFill>
        <p:spPr>
          <a:xfrm>
            <a:off x="0" y="0"/>
            <a:ext cx="9144000" cy="5143501"/>
          </a:xfrm>
          <a:prstGeom prst="rect">
            <a:avLst/>
          </a:prstGeom>
          <a:noFill/>
          <a:ln>
            <a:noFill/>
          </a:ln>
        </p:spPr>
      </p:pic>
      <p:sp>
        <p:nvSpPr>
          <p:cNvPr id="198" name="Google Shape;198;p37"/>
          <p:cNvSpPr txBox="1"/>
          <p:nvPr/>
        </p:nvSpPr>
        <p:spPr>
          <a:xfrm>
            <a:off x="415325" y="293600"/>
            <a:ext cx="5392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4.5B years</a:t>
            </a:r>
            <a:endParaRPr b="1" i="0" sz="1400" u="none" cap="none" strike="noStrike">
              <a:solidFill>
                <a:srgbClr val="000000"/>
              </a:solidFill>
              <a:latin typeface="Arial"/>
              <a:ea typeface="Arial"/>
              <a:cs typeface="Arial"/>
              <a:sym typeface="Arial"/>
            </a:endParaRPr>
          </a:p>
        </p:txBody>
      </p:sp>
      <p:pic>
        <p:nvPicPr>
          <p:cNvPr id="199" name="Google Shape;199;p37"/>
          <p:cNvPicPr preferRelativeResize="0"/>
          <p:nvPr/>
        </p:nvPicPr>
        <p:blipFill rotWithShape="1">
          <a:blip r:embed="rId3">
            <a:alphaModFix/>
          </a:blip>
          <a:srcRect b="0" l="0" r="24339" t="22528"/>
          <a:stretch/>
        </p:blipFill>
        <p:spPr>
          <a:xfrm>
            <a:off x="1956300" y="1165813"/>
            <a:ext cx="2324700" cy="2352600"/>
          </a:xfrm>
          <a:prstGeom prst="ellipse">
            <a:avLst/>
          </a:prstGeom>
          <a:noFill/>
          <a:ln>
            <a:noFill/>
          </a:ln>
        </p:spPr>
      </p:pic>
      <p:sp>
        <p:nvSpPr>
          <p:cNvPr id="200" name="Google Shape;200;p37"/>
          <p:cNvSpPr txBox="1"/>
          <p:nvPr>
            <p:ph idx="1" type="body"/>
          </p:nvPr>
        </p:nvSpPr>
        <p:spPr>
          <a:xfrm>
            <a:off x="4707600" y="1620988"/>
            <a:ext cx="3000000" cy="1753800"/>
          </a:xfrm>
          <a:prstGeom prst="rect">
            <a:avLst/>
          </a:prstGeom>
          <a:noFill/>
          <a:ln>
            <a:noFill/>
          </a:ln>
        </p:spPr>
        <p:txBody>
          <a:bodyPr anchorCtr="0" anchor="t" bIns="91425" lIns="91425" spcFirstLastPara="1" rIns="91425" wrap="square" tIns="91425">
            <a:normAutofit lnSpcReduction="10000"/>
          </a:bodyPr>
          <a:lstStyle/>
          <a:p>
            <a:pPr indent="0" lvl="0" marL="0" rtl="0" algn="l">
              <a:lnSpc>
                <a:spcPct val="115000"/>
              </a:lnSpc>
              <a:spcBef>
                <a:spcPts val="0"/>
              </a:spcBef>
              <a:spcAft>
                <a:spcPts val="0"/>
              </a:spcAft>
              <a:buNone/>
            </a:pPr>
            <a:r>
              <a:rPr lang="en" sz="1500">
                <a:solidFill>
                  <a:srgbClr val="FFFFFF"/>
                </a:solidFill>
                <a:latin typeface="Helvetica Neue"/>
                <a:ea typeface="Helvetica Neue"/>
                <a:cs typeface="Helvetica Neue"/>
                <a:sym typeface="Helvetica Neue"/>
              </a:rPr>
              <a:t>Natural silicate </a:t>
            </a:r>
            <a:r>
              <a:rPr lang="en" sz="1500">
                <a:solidFill>
                  <a:srgbClr val="FFFFFF"/>
                </a:solidFill>
                <a:latin typeface="Helvetica Neue"/>
                <a:ea typeface="Helvetica Neue"/>
                <a:cs typeface="Helvetica Neue"/>
                <a:sym typeface="Helvetica Neue"/>
              </a:rPr>
              <a:t>weathering</a:t>
            </a:r>
            <a:r>
              <a:rPr lang="en" sz="1500">
                <a:solidFill>
                  <a:srgbClr val="FFFFFF"/>
                </a:solidFill>
                <a:latin typeface="Helvetica Neue"/>
                <a:ea typeface="Helvetica Neue"/>
                <a:cs typeface="Helvetica Neue"/>
                <a:sym typeface="Helvetica Neue"/>
              </a:rPr>
              <a:t>: 1Gt year CO2 sequestration </a:t>
            </a:r>
            <a:endParaRPr sz="1500">
              <a:solidFill>
                <a:srgbClr val="FFFFFF"/>
              </a:solidFill>
              <a:latin typeface="Helvetica Neue"/>
              <a:ea typeface="Helvetica Neue"/>
              <a:cs typeface="Helvetica Neue"/>
              <a:sym typeface="Helvetica Neue"/>
            </a:endParaRPr>
          </a:p>
          <a:p>
            <a:pPr indent="0" lvl="0" marL="0" rtl="0" algn="l">
              <a:lnSpc>
                <a:spcPct val="115000"/>
              </a:lnSpc>
              <a:spcBef>
                <a:spcPts val="1200"/>
              </a:spcBef>
              <a:spcAft>
                <a:spcPts val="0"/>
              </a:spcAft>
              <a:buNone/>
            </a:pPr>
            <a:r>
              <a:t/>
            </a:r>
            <a:endParaRPr b="1" sz="1500">
              <a:solidFill>
                <a:srgbClr val="FFFFFF"/>
              </a:solidFill>
              <a:latin typeface="Helvetica Neue"/>
              <a:ea typeface="Helvetica Neue"/>
              <a:cs typeface="Helvetica Neue"/>
              <a:sym typeface="Helvetica Neue"/>
            </a:endParaRPr>
          </a:p>
          <a:p>
            <a:pPr indent="0" lvl="0" marL="0" rtl="0" algn="l">
              <a:lnSpc>
                <a:spcPct val="115000"/>
              </a:lnSpc>
              <a:spcBef>
                <a:spcPts val="1200"/>
              </a:spcBef>
              <a:spcAft>
                <a:spcPts val="1200"/>
              </a:spcAft>
              <a:buNone/>
            </a:pPr>
            <a:r>
              <a:rPr b="1" lang="en" sz="1500">
                <a:solidFill>
                  <a:srgbClr val="FFFFFF"/>
                </a:solidFill>
                <a:latin typeface="Helvetica Neue"/>
                <a:ea typeface="Helvetica Neue"/>
                <a:cs typeface="Helvetica Neue"/>
                <a:sym typeface="Helvetica Neue"/>
              </a:rPr>
              <a:t>How to accelerate this to multiple Gt/year?</a:t>
            </a:r>
            <a:endParaRPr b="1" sz="1500">
              <a:solidFill>
                <a:srgbClr val="FFFFFF"/>
              </a:solidFill>
              <a:latin typeface="Helvetica Neue"/>
              <a:ea typeface="Helvetica Neue"/>
              <a:cs typeface="Helvetica Neue"/>
              <a:sym typeface="Helvetica Neue"/>
            </a:endParaRPr>
          </a:p>
        </p:txBody>
      </p:sp>
      <p:sp>
        <p:nvSpPr>
          <p:cNvPr id="201" name="Google Shape;201;p37"/>
          <p:cNvSpPr txBox="1"/>
          <p:nvPr>
            <p:ph idx="1" type="body"/>
          </p:nvPr>
        </p:nvSpPr>
        <p:spPr>
          <a:xfrm>
            <a:off x="2668200" y="3577488"/>
            <a:ext cx="1477200" cy="40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SzPts val="1800"/>
              <a:buNone/>
            </a:pPr>
            <a:r>
              <a:rPr b="1" i="1" lang="en" sz="1600">
                <a:solidFill>
                  <a:schemeClr val="lt1"/>
                </a:solidFill>
                <a:latin typeface="Helvetica Neue"/>
                <a:ea typeface="Helvetica Neue"/>
                <a:cs typeface="Helvetica Neue"/>
                <a:sym typeface="Helvetica Neue"/>
              </a:rPr>
              <a:t>basalt</a:t>
            </a:r>
            <a:endParaRPr b="1" i="1" sz="1700">
              <a:solidFill>
                <a:schemeClr val="lt1"/>
              </a:solidFill>
              <a:latin typeface="Helvetica Neue"/>
              <a:ea typeface="Helvetica Neue"/>
              <a:cs typeface="Helvetica Neue"/>
              <a:sym typeface="Helvetica Neue"/>
            </a:endParaRPr>
          </a:p>
        </p:txBody>
      </p:sp>
      <p:pic>
        <p:nvPicPr>
          <p:cNvPr id="202" name="Google Shape;202;p37"/>
          <p:cNvPicPr preferRelativeResize="0"/>
          <p:nvPr/>
        </p:nvPicPr>
        <p:blipFill rotWithShape="1">
          <a:blip r:embed="rId5">
            <a:alphaModFix amt="30000"/>
          </a:blip>
          <a:srcRect b="0" l="0" r="0" t="0"/>
          <a:stretch/>
        </p:blipFill>
        <p:spPr>
          <a:xfrm>
            <a:off x="7900514" y="76267"/>
            <a:ext cx="1110066" cy="261192"/>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5" name="Shape 1165"/>
        <p:cNvGrpSpPr/>
        <p:nvPr/>
      </p:nvGrpSpPr>
      <p:grpSpPr>
        <a:xfrm>
          <a:off x="0" y="0"/>
          <a:ext cx="0" cy="0"/>
          <a:chOff x="0" y="0"/>
          <a:chExt cx="0" cy="0"/>
        </a:xfrm>
      </p:grpSpPr>
      <p:sp>
        <p:nvSpPr>
          <p:cNvPr id="1166" name="Google Shape;1166;p10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Liming efficacy</a:t>
            </a:r>
            <a:endParaRPr/>
          </a:p>
        </p:txBody>
      </p:sp>
      <p:sp>
        <p:nvSpPr>
          <p:cNvPr id="1167" name="Google Shape;1167;p10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85000" lnSpcReduction="20000"/>
          </a:bodyPr>
          <a:lstStyle/>
          <a:p>
            <a:pPr indent="-325755" lvl="0" marL="457200" rtl="0" algn="l">
              <a:spcBef>
                <a:spcPts val="0"/>
              </a:spcBef>
              <a:spcAft>
                <a:spcPts val="0"/>
              </a:spcAft>
              <a:buSzPct val="100000"/>
              <a:buAutoNum type="arabicPeriod"/>
            </a:pPr>
            <a:r>
              <a:rPr lang="en"/>
              <a:t>Purity</a:t>
            </a:r>
            <a:endParaRPr/>
          </a:p>
          <a:p>
            <a:pPr indent="-325755" lvl="0" marL="457200" rtl="0" algn="l">
              <a:spcBef>
                <a:spcPts val="0"/>
              </a:spcBef>
              <a:spcAft>
                <a:spcPts val="0"/>
              </a:spcAft>
              <a:buSzPct val="100000"/>
              <a:buAutoNum type="arabicPeriod"/>
            </a:pPr>
            <a:r>
              <a:rPr lang="en"/>
              <a:t>Chemical composition</a:t>
            </a:r>
            <a:endParaRPr/>
          </a:p>
          <a:p>
            <a:pPr indent="-325755" lvl="0" marL="457200" rtl="0" algn="l">
              <a:spcBef>
                <a:spcPts val="0"/>
              </a:spcBef>
              <a:spcAft>
                <a:spcPts val="0"/>
              </a:spcAft>
              <a:buSzPct val="100000"/>
              <a:buAutoNum type="arabicPeriod"/>
            </a:pPr>
            <a:r>
              <a:rPr b="1" lang="en"/>
              <a:t>Fineness</a:t>
            </a:r>
            <a:endParaRPr b="1"/>
          </a:p>
          <a:p>
            <a:pPr indent="-325755" lvl="0" marL="457200" rtl="0" algn="l">
              <a:spcBef>
                <a:spcPts val="0"/>
              </a:spcBef>
              <a:spcAft>
                <a:spcPts val="0"/>
              </a:spcAft>
              <a:buSzPct val="100000"/>
              <a:buAutoNum type="arabicPeriod"/>
            </a:pPr>
            <a:r>
              <a:rPr lang="en"/>
              <a:t>Hardness</a:t>
            </a:r>
            <a:br>
              <a:rPr lang="en"/>
            </a:br>
            <a:endParaRPr/>
          </a:p>
          <a:p>
            <a:pPr indent="-325755" lvl="0" marL="457200" rtl="0" algn="l">
              <a:spcBef>
                <a:spcPts val="0"/>
              </a:spcBef>
              <a:spcAft>
                <a:spcPts val="0"/>
              </a:spcAft>
              <a:buSzPct val="100000"/>
              <a:buAutoNum type="arabicPeriod"/>
            </a:pPr>
            <a:r>
              <a:rPr lang="en"/>
              <a:t>Tillage depth or no-till</a:t>
            </a:r>
            <a:endParaRPr/>
          </a:p>
          <a:p>
            <a:pPr indent="-325755" lvl="0" marL="457200" rtl="0" algn="l">
              <a:spcBef>
                <a:spcPts val="0"/>
              </a:spcBef>
              <a:spcAft>
                <a:spcPts val="0"/>
              </a:spcAft>
              <a:buSzPct val="100000"/>
              <a:buAutoNum type="arabicPeriod"/>
            </a:pPr>
            <a:r>
              <a:rPr lang="en"/>
              <a:t>Timing of application</a:t>
            </a:r>
            <a:endParaRPr/>
          </a:p>
          <a:p>
            <a:pPr indent="-325755" lvl="0" marL="457200" rtl="0" algn="l">
              <a:spcBef>
                <a:spcPts val="0"/>
              </a:spcBef>
              <a:spcAft>
                <a:spcPts val="0"/>
              </a:spcAft>
              <a:buSzPct val="100000"/>
              <a:buAutoNum type="arabicPeriod"/>
            </a:pPr>
            <a:r>
              <a:rPr lang="en"/>
              <a:t>Soil texture</a:t>
            </a:r>
            <a:endParaRPr/>
          </a:p>
          <a:p>
            <a:pPr indent="-325755" lvl="0" marL="457200" rtl="0" algn="l">
              <a:spcBef>
                <a:spcPts val="0"/>
              </a:spcBef>
              <a:spcAft>
                <a:spcPts val="0"/>
              </a:spcAft>
              <a:buSzPct val="100000"/>
              <a:buAutoNum type="arabicPeriod"/>
            </a:pPr>
            <a:r>
              <a:rPr lang="en"/>
              <a:t>Soil chemistry</a:t>
            </a:r>
            <a:endParaRPr/>
          </a:p>
          <a:p>
            <a:pPr indent="-325755" lvl="0" marL="457200" rtl="0" algn="l">
              <a:spcBef>
                <a:spcPts val="0"/>
              </a:spcBef>
              <a:spcAft>
                <a:spcPts val="0"/>
              </a:spcAft>
              <a:buSzPct val="100000"/>
              <a:buAutoNum type="arabicPeriod"/>
            </a:pPr>
            <a:r>
              <a:rPr lang="en"/>
              <a:t>Other fertilizers applied</a:t>
            </a:r>
            <a:endParaRPr/>
          </a:p>
          <a:p>
            <a:pPr indent="-325755" lvl="0" marL="457200" rtl="0" algn="l">
              <a:spcBef>
                <a:spcPts val="0"/>
              </a:spcBef>
              <a:spcAft>
                <a:spcPts val="0"/>
              </a:spcAft>
              <a:buSzPct val="100000"/>
              <a:buAutoNum type="arabicPeriod"/>
            </a:pPr>
            <a:r>
              <a:rPr lang="en"/>
              <a:t>Previous lime applied within the past 6-12 months</a:t>
            </a:r>
            <a:endParaRPr/>
          </a:p>
          <a:p>
            <a:pPr indent="-325755" lvl="0" marL="457200" rtl="0" algn="l">
              <a:spcBef>
                <a:spcPts val="0"/>
              </a:spcBef>
              <a:spcAft>
                <a:spcPts val="0"/>
              </a:spcAft>
              <a:buSzPct val="100000"/>
              <a:buAutoNum type="arabicPeriod"/>
            </a:pPr>
            <a:r>
              <a:rPr lang="en"/>
              <a:t>Crop uptake</a:t>
            </a:r>
            <a:endParaRPr/>
          </a:p>
          <a:p>
            <a:pPr indent="0" lvl="0" marL="0" rtl="0" algn="l">
              <a:spcBef>
                <a:spcPts val="1200"/>
              </a:spcBef>
              <a:spcAft>
                <a:spcPts val="1200"/>
              </a:spcAft>
              <a:buNone/>
            </a:pPr>
            <a:r>
              <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1" name="Shape 1171"/>
        <p:cNvGrpSpPr/>
        <p:nvPr/>
      </p:nvGrpSpPr>
      <p:grpSpPr>
        <a:xfrm>
          <a:off x="0" y="0"/>
          <a:ext cx="0" cy="0"/>
          <a:chOff x="0" y="0"/>
          <a:chExt cx="0" cy="0"/>
        </a:xfrm>
      </p:grpSpPr>
      <p:sp>
        <p:nvSpPr>
          <p:cNvPr id="1172" name="Google Shape;1172;p11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Effective Neutralizing Value (ENV/RNV/ECCE)</a:t>
            </a:r>
            <a:endParaRPr/>
          </a:p>
        </p:txBody>
      </p:sp>
      <p:sp>
        <p:nvSpPr>
          <p:cNvPr id="1173" name="Google Shape;1173;p110"/>
          <p:cNvSpPr txBox="1"/>
          <p:nvPr>
            <p:ph idx="1" type="body"/>
          </p:nvPr>
        </p:nvSpPr>
        <p:spPr>
          <a:xfrm>
            <a:off x="311700" y="1152475"/>
            <a:ext cx="4525500" cy="3416400"/>
          </a:xfrm>
          <a:prstGeom prst="rect">
            <a:avLst/>
          </a:prstGeom>
        </p:spPr>
        <p:txBody>
          <a:bodyPr anchorCtr="0" anchor="t" bIns="91425" lIns="91425" spcFirstLastPara="1" rIns="91425" wrap="square" tIns="91425">
            <a:normAutofit lnSpcReduction="20000"/>
          </a:bodyPr>
          <a:lstStyle/>
          <a:p>
            <a:pPr indent="-342900" lvl="0" marL="457200" rtl="0" algn="l">
              <a:spcBef>
                <a:spcPts val="0"/>
              </a:spcBef>
              <a:spcAft>
                <a:spcPts val="0"/>
              </a:spcAft>
              <a:buSzPts val="1800"/>
              <a:buChar char="●"/>
            </a:pPr>
            <a:r>
              <a:rPr lang="en"/>
              <a:t>The CCE of a lime does not indicate how quickly it will react. It’s like our CDRpot.</a:t>
            </a:r>
            <a:endParaRPr/>
          </a:p>
          <a:p>
            <a:pPr indent="-342900" lvl="0" marL="457200" rtl="0" algn="l">
              <a:spcBef>
                <a:spcPts val="0"/>
              </a:spcBef>
              <a:spcAft>
                <a:spcPts val="0"/>
              </a:spcAft>
              <a:buSzPts val="1800"/>
              <a:buChar char="●"/>
            </a:pPr>
            <a:r>
              <a:rPr lang="en"/>
              <a:t>There’s another value called ENV is an estimate of the “first year” effect; for aglime it’s an adjustment based only on fineness</a:t>
            </a:r>
            <a:endParaRPr/>
          </a:p>
          <a:p>
            <a:pPr indent="-290555" lvl="1" marL="914400" rtl="0" algn="l">
              <a:spcBef>
                <a:spcPts val="0"/>
              </a:spcBef>
              <a:spcAft>
                <a:spcPts val="0"/>
              </a:spcAft>
              <a:buSzPts val="976"/>
              <a:buChar char="○"/>
            </a:pPr>
            <a:r>
              <a:rPr i="1" lang="en" sz="975"/>
              <a:t>Half the limestone particles that can pass through a 10-mesh sieve but not a 50-mesh sieve will dissolve and neutralize soil acidity in a reasonable period of time.</a:t>
            </a:r>
            <a:endParaRPr i="1" sz="975"/>
          </a:p>
          <a:p>
            <a:pPr indent="-290555" lvl="1" marL="914400" rtl="0" algn="l">
              <a:spcBef>
                <a:spcPts val="0"/>
              </a:spcBef>
              <a:spcAft>
                <a:spcPts val="0"/>
              </a:spcAft>
              <a:buSzPts val="976"/>
              <a:buChar char="○"/>
            </a:pPr>
            <a:r>
              <a:rPr i="1" lang="en" sz="975"/>
              <a:t>Particles smaller than 50 mesh neutralize soil acidity in a relatively short time period.</a:t>
            </a:r>
            <a:endParaRPr i="1" sz="975"/>
          </a:p>
          <a:p>
            <a:pPr indent="-290555" lvl="1" marL="914400" rtl="0" algn="l">
              <a:spcBef>
                <a:spcPts val="0"/>
              </a:spcBef>
              <a:spcAft>
                <a:spcPts val="0"/>
              </a:spcAft>
              <a:buSzPts val="976"/>
              <a:buChar char="○"/>
            </a:pPr>
            <a:r>
              <a:rPr i="1" lang="en" sz="975"/>
              <a:t>Lime particles larger than 10 mesh do not change the soil pH.</a:t>
            </a:r>
            <a:endParaRPr i="1" sz="975"/>
          </a:p>
          <a:p>
            <a:pPr indent="-342900" lvl="0" marL="457200" rtl="0" algn="l">
              <a:spcBef>
                <a:spcPts val="0"/>
              </a:spcBef>
              <a:spcAft>
                <a:spcPts val="0"/>
              </a:spcAft>
              <a:buSzPts val="1800"/>
              <a:buChar char="●"/>
            </a:pPr>
            <a:r>
              <a:rPr i="1" lang="en"/>
              <a:t>All of the lime in the chart on the right has the </a:t>
            </a:r>
            <a:r>
              <a:rPr b="1" i="1" lang="en"/>
              <a:t>same CCE</a:t>
            </a:r>
            <a:endParaRPr b="1" i="1"/>
          </a:p>
        </p:txBody>
      </p:sp>
      <p:pic>
        <p:nvPicPr>
          <p:cNvPr id="1174" name="Google Shape;1174;p110"/>
          <p:cNvPicPr preferRelativeResize="0"/>
          <p:nvPr/>
        </p:nvPicPr>
        <p:blipFill>
          <a:blip r:embed="rId3">
            <a:alphaModFix/>
          </a:blip>
          <a:stretch>
            <a:fillRect/>
          </a:stretch>
        </p:blipFill>
        <p:spPr>
          <a:xfrm>
            <a:off x="5057577" y="1109500"/>
            <a:ext cx="3930375" cy="350235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8" name="Shape 1178"/>
        <p:cNvGrpSpPr/>
        <p:nvPr/>
      </p:nvGrpSpPr>
      <p:grpSpPr>
        <a:xfrm>
          <a:off x="0" y="0"/>
          <a:ext cx="0" cy="0"/>
          <a:chOff x="0" y="0"/>
          <a:chExt cx="0" cy="0"/>
        </a:xfrm>
      </p:grpSpPr>
      <p:sp>
        <p:nvSpPr>
          <p:cNvPr id="1179" name="Google Shape;1179;p11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Liming efficacy</a:t>
            </a:r>
            <a:endParaRPr/>
          </a:p>
        </p:txBody>
      </p:sp>
      <p:sp>
        <p:nvSpPr>
          <p:cNvPr id="1180" name="Google Shape;1180;p11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85000" lnSpcReduction="20000"/>
          </a:bodyPr>
          <a:lstStyle/>
          <a:p>
            <a:pPr indent="-325755" lvl="0" marL="457200" rtl="0" algn="l">
              <a:spcBef>
                <a:spcPts val="0"/>
              </a:spcBef>
              <a:spcAft>
                <a:spcPts val="0"/>
              </a:spcAft>
              <a:buSzPct val="100000"/>
              <a:buAutoNum type="arabicPeriod"/>
            </a:pPr>
            <a:r>
              <a:rPr lang="en"/>
              <a:t>Purity</a:t>
            </a:r>
            <a:endParaRPr/>
          </a:p>
          <a:p>
            <a:pPr indent="-325755" lvl="0" marL="457200" rtl="0" algn="l">
              <a:spcBef>
                <a:spcPts val="0"/>
              </a:spcBef>
              <a:spcAft>
                <a:spcPts val="0"/>
              </a:spcAft>
              <a:buSzPct val="100000"/>
              <a:buAutoNum type="arabicPeriod"/>
            </a:pPr>
            <a:r>
              <a:rPr lang="en"/>
              <a:t>Chemical composition</a:t>
            </a:r>
            <a:endParaRPr/>
          </a:p>
          <a:p>
            <a:pPr indent="-325755" lvl="0" marL="457200" rtl="0" algn="l">
              <a:spcBef>
                <a:spcPts val="0"/>
              </a:spcBef>
              <a:spcAft>
                <a:spcPts val="0"/>
              </a:spcAft>
              <a:buSzPct val="100000"/>
              <a:buAutoNum type="arabicPeriod"/>
            </a:pPr>
            <a:r>
              <a:rPr lang="en"/>
              <a:t>Fineness</a:t>
            </a:r>
            <a:endParaRPr/>
          </a:p>
          <a:p>
            <a:pPr indent="-325755" lvl="0" marL="457200" rtl="0" algn="l">
              <a:spcBef>
                <a:spcPts val="0"/>
              </a:spcBef>
              <a:spcAft>
                <a:spcPts val="0"/>
              </a:spcAft>
              <a:buSzPct val="100000"/>
              <a:buAutoNum type="arabicPeriod"/>
            </a:pPr>
            <a:r>
              <a:rPr lang="en"/>
              <a:t>Hardness</a:t>
            </a:r>
            <a:br>
              <a:rPr lang="en"/>
            </a:br>
            <a:endParaRPr/>
          </a:p>
          <a:p>
            <a:pPr indent="-325755" lvl="0" marL="457200" rtl="0" algn="l">
              <a:spcBef>
                <a:spcPts val="0"/>
              </a:spcBef>
              <a:spcAft>
                <a:spcPts val="0"/>
              </a:spcAft>
              <a:buSzPct val="100000"/>
              <a:buAutoNum type="arabicPeriod"/>
            </a:pPr>
            <a:r>
              <a:rPr lang="en"/>
              <a:t>Tillage depth or no-till</a:t>
            </a:r>
            <a:endParaRPr/>
          </a:p>
          <a:p>
            <a:pPr indent="-325755" lvl="0" marL="457200" rtl="0" algn="l">
              <a:spcBef>
                <a:spcPts val="0"/>
              </a:spcBef>
              <a:spcAft>
                <a:spcPts val="0"/>
              </a:spcAft>
              <a:buSzPct val="100000"/>
              <a:buAutoNum type="arabicPeriod"/>
            </a:pPr>
            <a:r>
              <a:rPr lang="en"/>
              <a:t>Timing of application</a:t>
            </a:r>
            <a:endParaRPr/>
          </a:p>
          <a:p>
            <a:pPr indent="-325755" lvl="0" marL="457200" rtl="0" algn="l">
              <a:spcBef>
                <a:spcPts val="0"/>
              </a:spcBef>
              <a:spcAft>
                <a:spcPts val="0"/>
              </a:spcAft>
              <a:buSzPct val="100000"/>
              <a:buAutoNum type="arabicPeriod"/>
            </a:pPr>
            <a:r>
              <a:rPr b="1" lang="en"/>
              <a:t>Soil texture</a:t>
            </a:r>
            <a:endParaRPr b="1"/>
          </a:p>
          <a:p>
            <a:pPr indent="-325755" lvl="0" marL="457200" rtl="0" algn="l">
              <a:spcBef>
                <a:spcPts val="0"/>
              </a:spcBef>
              <a:spcAft>
                <a:spcPts val="0"/>
              </a:spcAft>
              <a:buSzPct val="100000"/>
              <a:buAutoNum type="arabicPeriod"/>
            </a:pPr>
            <a:r>
              <a:rPr b="1" lang="en"/>
              <a:t>Soil chemistry</a:t>
            </a:r>
            <a:endParaRPr b="1"/>
          </a:p>
          <a:p>
            <a:pPr indent="-325755" lvl="0" marL="457200" rtl="0" algn="l">
              <a:spcBef>
                <a:spcPts val="0"/>
              </a:spcBef>
              <a:spcAft>
                <a:spcPts val="0"/>
              </a:spcAft>
              <a:buSzPct val="100000"/>
              <a:buAutoNum type="arabicPeriod"/>
            </a:pPr>
            <a:r>
              <a:rPr lang="en"/>
              <a:t>Other fertilizers applied</a:t>
            </a:r>
            <a:endParaRPr/>
          </a:p>
          <a:p>
            <a:pPr indent="-325755" lvl="0" marL="457200" rtl="0" algn="l">
              <a:spcBef>
                <a:spcPts val="0"/>
              </a:spcBef>
              <a:spcAft>
                <a:spcPts val="0"/>
              </a:spcAft>
              <a:buSzPct val="100000"/>
              <a:buAutoNum type="arabicPeriod"/>
            </a:pPr>
            <a:r>
              <a:rPr lang="en"/>
              <a:t>Previous lime applied within the past 6-12 months</a:t>
            </a:r>
            <a:endParaRPr/>
          </a:p>
          <a:p>
            <a:pPr indent="-325755" lvl="0" marL="457200" rtl="0" algn="l">
              <a:spcBef>
                <a:spcPts val="0"/>
              </a:spcBef>
              <a:spcAft>
                <a:spcPts val="0"/>
              </a:spcAft>
              <a:buSzPct val="100000"/>
              <a:buAutoNum type="arabicPeriod"/>
            </a:pPr>
            <a:r>
              <a:rPr lang="en"/>
              <a:t>Crop uptake</a:t>
            </a:r>
            <a:endParaRPr/>
          </a:p>
          <a:p>
            <a:pPr indent="0" lvl="0" marL="0" rtl="0" algn="l">
              <a:spcBef>
                <a:spcPts val="1200"/>
              </a:spcBef>
              <a:spcAft>
                <a:spcPts val="1200"/>
              </a:spcAft>
              <a:buNone/>
            </a:pPr>
            <a:r>
              <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4" name="Shape 1184"/>
        <p:cNvGrpSpPr/>
        <p:nvPr/>
      </p:nvGrpSpPr>
      <p:grpSpPr>
        <a:xfrm>
          <a:off x="0" y="0"/>
          <a:ext cx="0" cy="0"/>
          <a:chOff x="0" y="0"/>
          <a:chExt cx="0" cy="0"/>
        </a:xfrm>
      </p:grpSpPr>
      <p:sp>
        <p:nvSpPr>
          <p:cNvPr id="1185" name="Google Shape;1185;p112"/>
          <p:cNvSpPr txBox="1"/>
          <p:nvPr>
            <p:ph type="title"/>
          </p:nvPr>
        </p:nvSpPr>
        <p:spPr>
          <a:xfrm>
            <a:off x="311700" y="1276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Liming rate recommendations are challenged at times </a:t>
            </a:r>
            <a:endParaRPr/>
          </a:p>
        </p:txBody>
      </p:sp>
      <p:sp>
        <p:nvSpPr>
          <p:cNvPr id="1186" name="Google Shape;1186;p112"/>
          <p:cNvSpPr txBox="1"/>
          <p:nvPr>
            <p:ph idx="1" type="body"/>
          </p:nvPr>
        </p:nvSpPr>
        <p:spPr>
          <a:xfrm>
            <a:off x="311700" y="811225"/>
            <a:ext cx="8520600" cy="3757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“The NCDA&amp;CS has been using the same equation to calculate LR for almost 40 years with no record of the LR calculations ever being verified.”</a:t>
            </a:r>
            <a:endParaRPr/>
          </a:p>
        </p:txBody>
      </p:sp>
      <p:pic>
        <p:nvPicPr>
          <p:cNvPr id="1187" name="Google Shape;1187;p112"/>
          <p:cNvPicPr preferRelativeResize="0"/>
          <p:nvPr/>
        </p:nvPicPr>
        <p:blipFill>
          <a:blip r:embed="rId3">
            <a:alphaModFix/>
          </a:blip>
          <a:stretch>
            <a:fillRect/>
          </a:stretch>
        </p:blipFill>
        <p:spPr>
          <a:xfrm>
            <a:off x="1987812" y="1699050"/>
            <a:ext cx="5168374" cy="3285750"/>
          </a:xfrm>
          <a:prstGeom prst="rect">
            <a:avLst/>
          </a:prstGeom>
          <a:noFill/>
          <a:ln>
            <a:noFill/>
          </a:ln>
        </p:spPr>
      </p:pic>
      <p:sp>
        <p:nvSpPr>
          <p:cNvPr id="1188" name="Google Shape;1188;p112"/>
          <p:cNvSpPr txBox="1"/>
          <p:nvPr/>
        </p:nvSpPr>
        <p:spPr>
          <a:xfrm>
            <a:off x="1322650" y="1699050"/>
            <a:ext cx="961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3.6 st/ac</a:t>
            </a:r>
            <a:endParaRPr b="1"/>
          </a:p>
        </p:txBody>
      </p:sp>
      <p:sp>
        <p:nvSpPr>
          <p:cNvPr id="1189" name="Google Shape;1189;p112"/>
          <p:cNvSpPr txBox="1"/>
          <p:nvPr/>
        </p:nvSpPr>
        <p:spPr>
          <a:xfrm>
            <a:off x="1254600" y="4168825"/>
            <a:ext cx="961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-5.4 st/ac</a:t>
            </a:r>
            <a:endParaRPr b="1"/>
          </a:p>
        </p:txBody>
      </p:sp>
      <p:sp>
        <p:nvSpPr>
          <p:cNvPr id="1190" name="Google Shape;1190;p112"/>
          <p:cNvSpPr txBox="1"/>
          <p:nvPr/>
        </p:nvSpPr>
        <p:spPr>
          <a:xfrm>
            <a:off x="1328300" y="2371650"/>
            <a:ext cx="747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1 st/ac</a:t>
            </a:r>
            <a:endParaRPr b="1"/>
          </a:p>
        </p:txBody>
      </p:sp>
      <p:sp>
        <p:nvSpPr>
          <p:cNvPr id="1191" name="Google Shape;1191;p112"/>
          <p:cNvSpPr txBox="1"/>
          <p:nvPr/>
        </p:nvSpPr>
        <p:spPr>
          <a:xfrm>
            <a:off x="1254600" y="2973750"/>
            <a:ext cx="815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-1 st/ac</a:t>
            </a:r>
            <a:endParaRPr b="1"/>
          </a:p>
        </p:txBody>
      </p:sp>
      <p:cxnSp>
        <p:nvCxnSpPr>
          <p:cNvPr id="1192" name="Google Shape;1192;p112"/>
          <p:cNvCxnSpPr/>
          <p:nvPr/>
        </p:nvCxnSpPr>
        <p:spPr>
          <a:xfrm>
            <a:off x="2075300" y="2615850"/>
            <a:ext cx="5172900" cy="12000"/>
          </a:xfrm>
          <a:prstGeom prst="straightConnector1">
            <a:avLst/>
          </a:prstGeom>
          <a:noFill/>
          <a:ln cap="flat" cmpd="sng" w="19050">
            <a:solidFill>
              <a:srgbClr val="674EA7"/>
            </a:solidFill>
            <a:prstDash val="solid"/>
            <a:round/>
            <a:headEnd len="med" w="med" type="none"/>
            <a:tailEnd len="med" w="med" type="none"/>
          </a:ln>
        </p:spPr>
      </p:cxnSp>
      <p:cxnSp>
        <p:nvCxnSpPr>
          <p:cNvPr id="1193" name="Google Shape;1193;p112"/>
          <p:cNvCxnSpPr/>
          <p:nvPr/>
        </p:nvCxnSpPr>
        <p:spPr>
          <a:xfrm>
            <a:off x="2075300" y="3211925"/>
            <a:ext cx="5172900" cy="12000"/>
          </a:xfrm>
          <a:prstGeom prst="straightConnector1">
            <a:avLst/>
          </a:prstGeom>
          <a:noFill/>
          <a:ln cap="flat" cmpd="sng" w="19050">
            <a:solidFill>
              <a:srgbClr val="674EA7"/>
            </a:solidFill>
            <a:prstDash val="solid"/>
            <a:round/>
            <a:headEnd len="med" w="med" type="none"/>
            <a:tailEnd len="med" w="med" type="none"/>
          </a:ln>
        </p:spPr>
      </p:cxn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7" name="Shape 1197"/>
        <p:cNvGrpSpPr/>
        <p:nvPr/>
      </p:nvGrpSpPr>
      <p:grpSpPr>
        <a:xfrm>
          <a:off x="0" y="0"/>
          <a:ext cx="0" cy="0"/>
          <a:chOff x="0" y="0"/>
          <a:chExt cx="0" cy="0"/>
        </a:xfrm>
      </p:grpSpPr>
      <p:sp>
        <p:nvSpPr>
          <p:cNvPr id="1198" name="Google Shape;1198;p11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Differences by lab and by state</a:t>
            </a:r>
            <a:endParaRPr/>
          </a:p>
        </p:txBody>
      </p:sp>
      <p:sp>
        <p:nvSpPr>
          <p:cNvPr id="1199" name="Google Shape;1199;p113"/>
          <p:cNvSpPr txBox="1"/>
          <p:nvPr>
            <p:ph idx="1" type="body"/>
          </p:nvPr>
        </p:nvSpPr>
        <p:spPr>
          <a:xfrm>
            <a:off x="311700" y="1152475"/>
            <a:ext cx="4260300" cy="3416400"/>
          </a:xfrm>
          <a:prstGeom prst="rect">
            <a:avLst/>
          </a:prstGeom>
        </p:spPr>
        <p:txBody>
          <a:bodyPr anchorCtr="0" anchor="t" bIns="91425" lIns="91425" spcFirstLastPara="1" rIns="91425" wrap="square" tIns="91425">
            <a:normAutofit fontScale="92500" lnSpcReduction="20000"/>
          </a:bodyPr>
          <a:lstStyle/>
          <a:p>
            <a:pPr indent="-334327" lvl="0" marL="457200" rtl="0" algn="l">
              <a:spcBef>
                <a:spcPts val="0"/>
              </a:spcBef>
              <a:spcAft>
                <a:spcPts val="0"/>
              </a:spcAft>
              <a:buSzPct val="100000"/>
              <a:buChar char="●"/>
            </a:pPr>
            <a:r>
              <a:rPr lang="en"/>
              <a:t>“Lime” is not lime</a:t>
            </a:r>
            <a:endParaRPr/>
          </a:p>
          <a:p>
            <a:pPr indent="-334327" lvl="0" marL="457200" rtl="0" algn="l">
              <a:spcBef>
                <a:spcPts val="0"/>
              </a:spcBef>
              <a:spcAft>
                <a:spcPts val="0"/>
              </a:spcAft>
              <a:buSzPct val="100000"/>
              <a:buChar char="●"/>
            </a:pPr>
            <a:r>
              <a:rPr lang="en"/>
              <a:t>NCDA: 90% CCE</a:t>
            </a:r>
            <a:endParaRPr/>
          </a:p>
          <a:p>
            <a:pPr indent="-275590" lvl="1" marL="914400" rtl="0" algn="l">
              <a:spcBef>
                <a:spcPts val="0"/>
              </a:spcBef>
              <a:spcAft>
                <a:spcPts val="0"/>
              </a:spcAft>
              <a:buClr>
                <a:srgbClr val="333333"/>
              </a:buClr>
              <a:buSzPct val="100000"/>
              <a:buChar char="○"/>
            </a:pPr>
            <a:r>
              <a:rPr lang="en" sz="800">
                <a:solidFill>
                  <a:srgbClr val="333333"/>
                </a:solidFill>
                <a:highlight>
                  <a:srgbClr val="FFFFFF"/>
                </a:highlight>
              </a:rPr>
              <a:t>90 percent passes through a US standard 20-mesh screen (with a tolerance of plus or minus 5 percent). For dolomitic limestone, at least 35 percent of materials must pass through a US standard 100-mesh screen; for calcitic limestone, at least 25 percent must pass through the same screen (both with a tolerance of plus or minus 5 percent). A product must contain a minimum of 6 percent magnesium in the carbonate form to be classified as dolomitic limestone.</a:t>
            </a:r>
            <a:endParaRPr sz="800"/>
          </a:p>
          <a:p>
            <a:pPr indent="-334327" lvl="0" marL="457200" rtl="0" algn="l">
              <a:spcBef>
                <a:spcPts val="0"/>
              </a:spcBef>
              <a:spcAft>
                <a:spcPts val="0"/>
              </a:spcAft>
              <a:buSzPct val="100000"/>
              <a:buChar char="●"/>
            </a:pPr>
            <a:r>
              <a:rPr lang="en"/>
              <a:t>Virginia Tech: 100% CCE</a:t>
            </a:r>
            <a:endParaRPr/>
          </a:p>
          <a:p>
            <a:pPr indent="-280035" lvl="1" marL="914400" rtl="0" algn="l">
              <a:spcBef>
                <a:spcPts val="0"/>
              </a:spcBef>
              <a:spcAft>
                <a:spcPts val="0"/>
              </a:spcAft>
              <a:buSzPct val="100000"/>
              <a:buChar char="○"/>
            </a:pPr>
            <a:r>
              <a:rPr lang="en" sz="875"/>
              <a:t>Virginia Agricultural Liming Materials Act (Code of Virginia Section 3.1-126.1), which sets the requirements for Aglime at 30 percent passing a 100-mesh sieve, 50 percent passing a 60-mesh sieve, and 90 percent passing a 20-mesh sieve</a:t>
            </a:r>
            <a:endParaRPr sz="875"/>
          </a:p>
          <a:p>
            <a:pPr indent="-334327" lvl="0" marL="457200" rtl="0" algn="l">
              <a:spcBef>
                <a:spcPts val="0"/>
              </a:spcBef>
              <a:spcAft>
                <a:spcPts val="0"/>
              </a:spcAft>
              <a:buSzPct val="100000"/>
              <a:buChar char="●"/>
            </a:pPr>
            <a:r>
              <a:rPr lang="en"/>
              <a:t>A&amp;L Labs: 90% CCE and fineness of 40% &lt; 100 mesh, 50% &lt; 60 mesh, 70% &lt; 20 mesh and 95% &lt; 8 mesh</a:t>
            </a:r>
            <a:endParaRPr/>
          </a:p>
          <a:p>
            <a:pPr indent="-334327" lvl="0" marL="457200" rtl="0" algn="l">
              <a:spcBef>
                <a:spcPts val="0"/>
              </a:spcBef>
              <a:spcAft>
                <a:spcPts val="0"/>
              </a:spcAft>
              <a:buSzPct val="100000"/>
              <a:buChar char="●"/>
            </a:pPr>
            <a:r>
              <a:rPr lang="en"/>
              <a:t>A&amp;L calculator on the right for Great Lakes region.</a:t>
            </a:r>
            <a:endParaRPr/>
          </a:p>
        </p:txBody>
      </p:sp>
      <p:pic>
        <p:nvPicPr>
          <p:cNvPr id="1200" name="Google Shape;1200;p113"/>
          <p:cNvPicPr preferRelativeResize="0"/>
          <p:nvPr/>
        </p:nvPicPr>
        <p:blipFill>
          <a:blip r:embed="rId3">
            <a:alphaModFix/>
          </a:blip>
          <a:stretch>
            <a:fillRect/>
          </a:stretch>
        </p:blipFill>
        <p:spPr>
          <a:xfrm>
            <a:off x="4710225" y="1112450"/>
            <a:ext cx="4267199" cy="349644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descr="A picture containing grass, outdoor, sky, field&#10;&#10;Description automatically generated" id="208" name="Google Shape;208;p38"/>
          <p:cNvPicPr preferRelativeResize="0"/>
          <p:nvPr/>
        </p:nvPicPr>
        <p:blipFill rotWithShape="1">
          <a:blip r:embed="rId3">
            <a:alphaModFix/>
          </a:blip>
          <a:srcRect b="0" l="0" r="0" t="0"/>
          <a:stretch/>
        </p:blipFill>
        <p:spPr>
          <a:xfrm>
            <a:off x="4776260" y="786420"/>
            <a:ext cx="4367741" cy="2424345"/>
          </a:xfrm>
          <a:prstGeom prst="rect">
            <a:avLst/>
          </a:prstGeom>
          <a:noFill/>
          <a:ln>
            <a:noFill/>
          </a:ln>
        </p:spPr>
      </p:pic>
      <p:pic>
        <p:nvPicPr>
          <p:cNvPr descr="A picture containing nature, outdoor, mountain, day&#10;&#10;Description automatically generated" id="209" name="Google Shape;209;p38"/>
          <p:cNvPicPr preferRelativeResize="0"/>
          <p:nvPr/>
        </p:nvPicPr>
        <p:blipFill rotWithShape="1">
          <a:blip r:embed="rId4">
            <a:alphaModFix/>
          </a:blip>
          <a:srcRect b="0" l="0" r="0" t="0"/>
          <a:stretch/>
        </p:blipFill>
        <p:spPr>
          <a:xfrm>
            <a:off x="0" y="788371"/>
            <a:ext cx="4367741" cy="2424340"/>
          </a:xfrm>
          <a:prstGeom prst="rect">
            <a:avLst/>
          </a:prstGeom>
          <a:noFill/>
          <a:ln>
            <a:noFill/>
          </a:ln>
        </p:spPr>
      </p:pic>
      <p:sp>
        <p:nvSpPr>
          <p:cNvPr id="210" name="Google Shape;210;p38"/>
          <p:cNvSpPr txBox="1"/>
          <p:nvPr/>
        </p:nvSpPr>
        <p:spPr>
          <a:xfrm>
            <a:off x="198994" y="3296906"/>
            <a:ext cx="3812400" cy="377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000">
                <a:solidFill>
                  <a:srgbClr val="666666"/>
                </a:solidFill>
                <a:latin typeface="Helvetica Neue"/>
                <a:ea typeface="Helvetica Neue"/>
                <a:cs typeface="Helvetica Neue"/>
                <a:sym typeface="Helvetica Neue"/>
              </a:rPr>
              <a:t>B</a:t>
            </a:r>
            <a:r>
              <a:rPr b="1" lang="en" sz="1000">
                <a:solidFill>
                  <a:srgbClr val="666666"/>
                </a:solidFill>
                <a:latin typeface="Helvetica Neue"/>
                <a:ea typeface="Helvetica Neue"/>
                <a:cs typeface="Helvetica Neue"/>
                <a:sym typeface="Helvetica Neue"/>
              </a:rPr>
              <a:t>asalt fines </a:t>
            </a:r>
            <a:r>
              <a:rPr lang="en" sz="1000">
                <a:solidFill>
                  <a:srgbClr val="666666"/>
                </a:solidFill>
                <a:latin typeface="Helvetica Neue Light"/>
                <a:ea typeface="Helvetica Neue Light"/>
                <a:cs typeface="Helvetica Neue Light"/>
                <a:sym typeface="Helvetica Neue Light"/>
              </a:rPr>
              <a:t>from quarries (tested for purity, ag benefits, </a:t>
            </a:r>
            <a:endParaRPr sz="1000">
              <a:solidFill>
                <a:srgbClr val="666666"/>
              </a:solidFill>
              <a:latin typeface="Helvetica Neue Light"/>
              <a:ea typeface="Helvetica Neue Light"/>
              <a:cs typeface="Helvetica Neue Light"/>
              <a:sym typeface="Helvetica Neue Light"/>
            </a:endParaRPr>
          </a:p>
          <a:p>
            <a:pPr indent="0" lvl="0" marL="0" marR="0" rtl="0" algn="l">
              <a:spcBef>
                <a:spcPts val="0"/>
              </a:spcBef>
              <a:spcAft>
                <a:spcPts val="0"/>
              </a:spcAft>
              <a:buNone/>
            </a:pPr>
            <a:r>
              <a:rPr lang="en" sz="1000">
                <a:solidFill>
                  <a:srgbClr val="666666"/>
                </a:solidFill>
                <a:latin typeface="Helvetica Neue Light"/>
                <a:ea typeface="Helvetica Neue Light"/>
                <a:cs typeface="Helvetica Neue Light"/>
                <a:sym typeface="Helvetica Neue Light"/>
              </a:rPr>
              <a:t>nutrients, particle sizes). </a:t>
            </a:r>
            <a:endParaRPr sz="1000">
              <a:solidFill>
                <a:srgbClr val="666666"/>
              </a:solidFill>
              <a:latin typeface="Helvetica Neue Light"/>
              <a:ea typeface="Helvetica Neue Light"/>
              <a:cs typeface="Helvetica Neue Light"/>
              <a:sym typeface="Helvetica Neue Light"/>
            </a:endParaRPr>
          </a:p>
        </p:txBody>
      </p:sp>
      <p:sp>
        <p:nvSpPr>
          <p:cNvPr id="211" name="Google Shape;211;p38"/>
          <p:cNvSpPr txBox="1"/>
          <p:nvPr/>
        </p:nvSpPr>
        <p:spPr>
          <a:xfrm>
            <a:off x="4776260" y="3296905"/>
            <a:ext cx="4554600" cy="377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000">
                <a:solidFill>
                  <a:schemeClr val="dk2"/>
                </a:solidFill>
                <a:latin typeface="Helvetica Neue"/>
                <a:ea typeface="Helvetica Neue"/>
                <a:cs typeface="Helvetica Neue"/>
                <a:sym typeface="Helvetica Neue"/>
              </a:rPr>
              <a:t>Permanently removing CO</a:t>
            </a:r>
            <a:r>
              <a:rPr b="1" baseline="-25000" lang="en" sz="1000">
                <a:solidFill>
                  <a:schemeClr val="dk2"/>
                </a:solidFill>
                <a:latin typeface="Helvetica Neue"/>
                <a:ea typeface="Helvetica Neue"/>
                <a:cs typeface="Helvetica Neue"/>
                <a:sym typeface="Helvetica Neue"/>
              </a:rPr>
              <a:t>2</a:t>
            </a:r>
            <a:r>
              <a:rPr b="1" lang="en" sz="1000">
                <a:solidFill>
                  <a:schemeClr val="dk2"/>
                </a:solidFill>
                <a:latin typeface="Helvetica Neue"/>
                <a:ea typeface="Helvetica Neue"/>
                <a:cs typeface="Helvetica Neue"/>
                <a:sym typeface="Helvetica Neue"/>
              </a:rPr>
              <a:t> </a:t>
            </a:r>
            <a:r>
              <a:rPr lang="en" sz="1000">
                <a:solidFill>
                  <a:schemeClr val="dk2"/>
                </a:solidFill>
                <a:latin typeface="Helvetica Neue Light"/>
                <a:ea typeface="Helvetica Neue Light"/>
                <a:cs typeface="Helvetica Neue Light"/>
                <a:sym typeface="Helvetica Neue Light"/>
              </a:rPr>
              <a:t>and </a:t>
            </a:r>
            <a:r>
              <a:rPr b="1" lang="en" sz="1000">
                <a:solidFill>
                  <a:schemeClr val="dk2"/>
                </a:solidFill>
                <a:latin typeface="Helvetica Neue"/>
                <a:ea typeface="Helvetica Neue"/>
                <a:cs typeface="Helvetica Neue"/>
                <a:sym typeface="Helvetica Neue"/>
              </a:rPr>
              <a:t>improving crop growth</a:t>
            </a:r>
            <a:r>
              <a:rPr lang="en" sz="1000">
                <a:solidFill>
                  <a:schemeClr val="dk2"/>
                </a:solidFill>
                <a:latin typeface="Helvetica Neue Light"/>
                <a:ea typeface="Helvetica Neue Light"/>
                <a:cs typeface="Helvetica Neue Light"/>
                <a:sym typeface="Helvetica Neue Light"/>
              </a:rPr>
              <a:t>.</a:t>
            </a:r>
            <a:endParaRPr sz="1000">
              <a:solidFill>
                <a:schemeClr val="dk2"/>
              </a:solidFill>
              <a:latin typeface="Helvetica Neue Light"/>
              <a:ea typeface="Helvetica Neue Light"/>
              <a:cs typeface="Helvetica Neue Light"/>
              <a:sym typeface="Helvetica Neue Light"/>
            </a:endParaRPr>
          </a:p>
          <a:p>
            <a:pPr indent="0" lvl="0" marL="0" marR="0" rtl="0" algn="l">
              <a:spcBef>
                <a:spcPts val="0"/>
              </a:spcBef>
              <a:spcAft>
                <a:spcPts val="0"/>
              </a:spcAft>
              <a:buNone/>
            </a:pPr>
            <a:r>
              <a:rPr lang="en" sz="1000">
                <a:solidFill>
                  <a:schemeClr val="dk2"/>
                </a:solidFill>
                <a:latin typeface="Helvetica Neue Light"/>
                <a:ea typeface="Helvetica Neue Light"/>
                <a:cs typeface="Helvetica Neue Light"/>
                <a:sym typeface="Helvetica Neue Light"/>
              </a:rPr>
              <a:t>Lithos measures CO</a:t>
            </a:r>
            <a:r>
              <a:rPr baseline="-25000" lang="en" sz="1000">
                <a:solidFill>
                  <a:schemeClr val="dk2"/>
                </a:solidFill>
                <a:latin typeface="Helvetica Neue Light"/>
                <a:ea typeface="Helvetica Neue Light"/>
                <a:cs typeface="Helvetica Neue Light"/>
                <a:sym typeface="Helvetica Neue Light"/>
              </a:rPr>
              <a:t>2</a:t>
            </a:r>
            <a:r>
              <a:rPr lang="en" sz="1000">
                <a:solidFill>
                  <a:schemeClr val="dk2"/>
                </a:solidFill>
                <a:latin typeface="Helvetica Neue Light"/>
                <a:ea typeface="Helvetica Neue Light"/>
                <a:cs typeface="Helvetica Neue Light"/>
                <a:sym typeface="Helvetica Neue Light"/>
              </a:rPr>
              <a:t> removal with a high-precision empirical technique.</a:t>
            </a:r>
            <a:endParaRPr sz="1000">
              <a:solidFill>
                <a:schemeClr val="dk2"/>
              </a:solidFill>
              <a:latin typeface="Helvetica Neue Light"/>
              <a:ea typeface="Helvetica Neue Light"/>
              <a:cs typeface="Helvetica Neue Light"/>
              <a:sym typeface="Helvetica Neue Light"/>
            </a:endParaRPr>
          </a:p>
        </p:txBody>
      </p:sp>
      <p:cxnSp>
        <p:nvCxnSpPr>
          <p:cNvPr id="212" name="Google Shape;212;p38"/>
          <p:cNvCxnSpPr/>
          <p:nvPr/>
        </p:nvCxnSpPr>
        <p:spPr>
          <a:xfrm>
            <a:off x="4145069" y="3441968"/>
            <a:ext cx="288900" cy="0"/>
          </a:xfrm>
          <a:prstGeom prst="straightConnector1">
            <a:avLst/>
          </a:prstGeom>
          <a:noFill/>
          <a:ln cap="flat" cmpd="sng" w="28575">
            <a:solidFill>
              <a:schemeClr val="accent1"/>
            </a:solidFill>
            <a:prstDash val="solid"/>
            <a:miter lim="800000"/>
            <a:headEnd len="sm" w="sm" type="none"/>
            <a:tailEnd len="med" w="med" type="triangle"/>
          </a:ln>
        </p:spPr>
      </p:cxnSp>
      <p:sp>
        <p:nvSpPr>
          <p:cNvPr id="213" name="Google Shape;213;p38"/>
          <p:cNvSpPr txBox="1"/>
          <p:nvPr/>
        </p:nvSpPr>
        <p:spPr>
          <a:xfrm>
            <a:off x="341693" y="175022"/>
            <a:ext cx="5444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a:solidFill>
                  <a:schemeClr val="dk1"/>
                </a:solidFill>
                <a:latin typeface="Helvetica Neue"/>
                <a:ea typeface="Helvetica Neue"/>
                <a:cs typeface="Helvetica Neue"/>
                <a:sym typeface="Helvetica Neue"/>
              </a:rPr>
              <a:t>ENHANCED ROCK WEATHERING </a:t>
            </a:r>
            <a:endParaRPr sz="2100"/>
          </a:p>
        </p:txBody>
      </p:sp>
      <p:pic>
        <p:nvPicPr>
          <p:cNvPr id="214" name="Google Shape;214;p38"/>
          <p:cNvPicPr preferRelativeResize="0"/>
          <p:nvPr/>
        </p:nvPicPr>
        <p:blipFill rotWithShape="1">
          <a:blip r:embed="rId5">
            <a:alphaModFix amt="20000"/>
          </a:blip>
          <a:srcRect b="0" l="0" r="0" t="0"/>
          <a:stretch/>
        </p:blipFill>
        <p:spPr>
          <a:xfrm>
            <a:off x="7407804" y="266200"/>
            <a:ext cx="1457325" cy="3429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